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7"/>
  </p:notesMasterIdLst>
  <p:sldIdLst>
    <p:sldId id="256" r:id="rId2"/>
    <p:sldId id="259" r:id="rId3"/>
    <p:sldId id="260" r:id="rId4"/>
    <p:sldId id="274" r:id="rId5"/>
    <p:sldId id="271" r:id="rId6"/>
    <p:sldId id="265" r:id="rId7"/>
    <p:sldId id="275" r:id="rId8"/>
    <p:sldId id="272" r:id="rId9"/>
    <p:sldId id="267" r:id="rId10"/>
    <p:sldId id="276" r:id="rId11"/>
    <p:sldId id="277" r:id="rId12"/>
    <p:sldId id="278" r:id="rId13"/>
    <p:sldId id="280" r:id="rId14"/>
    <p:sldId id="279" r:id="rId15"/>
    <p:sldId id="281" r:id="rId16"/>
    <p:sldId id="273" r:id="rId17"/>
    <p:sldId id="269" r:id="rId18"/>
    <p:sldId id="284" r:id="rId19"/>
    <p:sldId id="285" r:id="rId20"/>
    <p:sldId id="286" r:id="rId21"/>
    <p:sldId id="288" r:id="rId22"/>
    <p:sldId id="287" r:id="rId23"/>
    <p:sldId id="283" r:id="rId24"/>
    <p:sldId id="282" r:id="rId25"/>
    <p:sldId id="262" r:id="rId26"/>
  </p:sldIdLst>
  <p:sldSz cx="12192000" cy="6858000"/>
  <p:notesSz cx="6858000" cy="9144000"/>
  <p:embeddedFontLst>
    <p:embeddedFont>
      <p:font typeface="等线" panose="02010600030101010101" pitchFamily="2" charset="-122"/>
      <p:regular r:id="rId28"/>
      <p:bold r:id="rId29"/>
    </p:embeddedFont>
    <p:embeddedFont>
      <p:font typeface="字魂95号-手刻宋" panose="00000500000000000000" pitchFamily="2" charset="-122"/>
      <p:regular r:id="rId30"/>
    </p:embeddedFont>
  </p:embeddedFontLst>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83AC"/>
    <a:srgbClr val="65A1BB"/>
    <a:srgbClr val="85B7CB"/>
    <a:srgbClr val="AAD0DD"/>
    <a:srgbClr val="ABE5E3"/>
    <a:srgbClr val="9FE1DF"/>
    <a:srgbClr val="A9DAC9"/>
    <a:srgbClr val="C16B05"/>
    <a:srgbClr val="F8A139"/>
    <a:srgbClr val="F6F4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076" autoAdjust="0"/>
    <p:restoredTop sz="94660"/>
  </p:normalViewPr>
  <p:slideViewPr>
    <p:cSldViewPr snapToGrid="0" showGuides="1">
      <p:cViewPr>
        <p:scale>
          <a:sx n="125" d="100"/>
          <a:sy n="125" d="100"/>
        </p:scale>
        <p:origin x="714" y="636"/>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562E02-63E7-4628-A572-65A8453E0494}" type="datetimeFigureOut">
              <a:rPr lang="zh-CN" altLang="en-US" smtClean="0"/>
              <a:t>2019-07-01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EC90F4-280A-47AB-855C-6D76077348B9}" type="slidenum">
              <a:rPr lang="zh-CN" altLang="en-US" smtClean="0"/>
              <a:t>‹#›</a:t>
            </a:fld>
            <a:endParaRPr lang="zh-CN" altLang="en-US"/>
          </a:p>
        </p:txBody>
      </p:sp>
    </p:spTree>
    <p:extLst>
      <p:ext uri="{BB962C8B-B14F-4D97-AF65-F5344CB8AC3E}">
        <p14:creationId xmlns:p14="http://schemas.microsoft.com/office/powerpoint/2010/main" val="1114352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1</a:t>
            </a:fld>
            <a:endParaRPr lang="zh-CN" altLang="en-US"/>
          </a:p>
        </p:txBody>
      </p:sp>
    </p:spTree>
    <p:extLst>
      <p:ext uri="{BB962C8B-B14F-4D97-AF65-F5344CB8AC3E}">
        <p14:creationId xmlns:p14="http://schemas.microsoft.com/office/powerpoint/2010/main" val="10203157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10</a:t>
            </a:fld>
            <a:endParaRPr lang="zh-CN" altLang="en-US"/>
          </a:p>
        </p:txBody>
      </p:sp>
    </p:spTree>
    <p:extLst>
      <p:ext uri="{BB962C8B-B14F-4D97-AF65-F5344CB8AC3E}">
        <p14:creationId xmlns:p14="http://schemas.microsoft.com/office/powerpoint/2010/main" val="2498974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11</a:t>
            </a:fld>
            <a:endParaRPr lang="zh-CN" altLang="en-US"/>
          </a:p>
        </p:txBody>
      </p:sp>
    </p:spTree>
    <p:extLst>
      <p:ext uri="{BB962C8B-B14F-4D97-AF65-F5344CB8AC3E}">
        <p14:creationId xmlns:p14="http://schemas.microsoft.com/office/powerpoint/2010/main" val="2328425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12</a:t>
            </a:fld>
            <a:endParaRPr lang="zh-CN" altLang="en-US"/>
          </a:p>
        </p:txBody>
      </p:sp>
    </p:spTree>
    <p:extLst>
      <p:ext uri="{BB962C8B-B14F-4D97-AF65-F5344CB8AC3E}">
        <p14:creationId xmlns:p14="http://schemas.microsoft.com/office/powerpoint/2010/main" val="6974221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13</a:t>
            </a:fld>
            <a:endParaRPr lang="zh-CN" altLang="en-US"/>
          </a:p>
        </p:txBody>
      </p:sp>
    </p:spTree>
    <p:extLst>
      <p:ext uri="{BB962C8B-B14F-4D97-AF65-F5344CB8AC3E}">
        <p14:creationId xmlns:p14="http://schemas.microsoft.com/office/powerpoint/2010/main" val="26915238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14</a:t>
            </a:fld>
            <a:endParaRPr lang="zh-CN" altLang="en-US"/>
          </a:p>
        </p:txBody>
      </p:sp>
    </p:spTree>
    <p:extLst>
      <p:ext uri="{BB962C8B-B14F-4D97-AF65-F5344CB8AC3E}">
        <p14:creationId xmlns:p14="http://schemas.microsoft.com/office/powerpoint/2010/main" val="10337566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15</a:t>
            </a:fld>
            <a:endParaRPr lang="zh-CN" altLang="en-US"/>
          </a:p>
        </p:txBody>
      </p:sp>
    </p:spTree>
    <p:extLst>
      <p:ext uri="{BB962C8B-B14F-4D97-AF65-F5344CB8AC3E}">
        <p14:creationId xmlns:p14="http://schemas.microsoft.com/office/powerpoint/2010/main" val="32544373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16</a:t>
            </a:fld>
            <a:endParaRPr lang="zh-CN" altLang="en-US"/>
          </a:p>
        </p:txBody>
      </p:sp>
    </p:spTree>
    <p:extLst>
      <p:ext uri="{BB962C8B-B14F-4D97-AF65-F5344CB8AC3E}">
        <p14:creationId xmlns:p14="http://schemas.microsoft.com/office/powerpoint/2010/main" val="969826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17</a:t>
            </a:fld>
            <a:endParaRPr lang="zh-CN" altLang="en-US"/>
          </a:p>
        </p:txBody>
      </p:sp>
    </p:spTree>
    <p:extLst>
      <p:ext uri="{BB962C8B-B14F-4D97-AF65-F5344CB8AC3E}">
        <p14:creationId xmlns:p14="http://schemas.microsoft.com/office/powerpoint/2010/main" val="39841542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18</a:t>
            </a:fld>
            <a:endParaRPr lang="zh-CN" altLang="en-US"/>
          </a:p>
        </p:txBody>
      </p:sp>
    </p:spTree>
    <p:extLst>
      <p:ext uri="{BB962C8B-B14F-4D97-AF65-F5344CB8AC3E}">
        <p14:creationId xmlns:p14="http://schemas.microsoft.com/office/powerpoint/2010/main" val="39564644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19</a:t>
            </a:fld>
            <a:endParaRPr lang="zh-CN" altLang="en-US"/>
          </a:p>
        </p:txBody>
      </p:sp>
    </p:spTree>
    <p:extLst>
      <p:ext uri="{BB962C8B-B14F-4D97-AF65-F5344CB8AC3E}">
        <p14:creationId xmlns:p14="http://schemas.microsoft.com/office/powerpoint/2010/main" val="10587110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2</a:t>
            </a:fld>
            <a:endParaRPr lang="zh-CN" altLang="en-US"/>
          </a:p>
        </p:txBody>
      </p:sp>
    </p:spTree>
    <p:extLst>
      <p:ext uri="{BB962C8B-B14F-4D97-AF65-F5344CB8AC3E}">
        <p14:creationId xmlns:p14="http://schemas.microsoft.com/office/powerpoint/2010/main" val="30813861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20</a:t>
            </a:fld>
            <a:endParaRPr lang="zh-CN" altLang="en-US"/>
          </a:p>
        </p:txBody>
      </p:sp>
    </p:spTree>
    <p:extLst>
      <p:ext uri="{BB962C8B-B14F-4D97-AF65-F5344CB8AC3E}">
        <p14:creationId xmlns:p14="http://schemas.microsoft.com/office/powerpoint/2010/main" val="33804745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21</a:t>
            </a:fld>
            <a:endParaRPr lang="zh-CN" altLang="en-US"/>
          </a:p>
        </p:txBody>
      </p:sp>
    </p:spTree>
    <p:extLst>
      <p:ext uri="{BB962C8B-B14F-4D97-AF65-F5344CB8AC3E}">
        <p14:creationId xmlns:p14="http://schemas.microsoft.com/office/powerpoint/2010/main" val="40497564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22</a:t>
            </a:fld>
            <a:endParaRPr lang="zh-CN" altLang="en-US"/>
          </a:p>
        </p:txBody>
      </p:sp>
    </p:spTree>
    <p:extLst>
      <p:ext uri="{BB962C8B-B14F-4D97-AF65-F5344CB8AC3E}">
        <p14:creationId xmlns:p14="http://schemas.microsoft.com/office/powerpoint/2010/main" val="21166440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23</a:t>
            </a:fld>
            <a:endParaRPr lang="zh-CN" altLang="en-US"/>
          </a:p>
        </p:txBody>
      </p:sp>
    </p:spTree>
    <p:extLst>
      <p:ext uri="{BB962C8B-B14F-4D97-AF65-F5344CB8AC3E}">
        <p14:creationId xmlns:p14="http://schemas.microsoft.com/office/powerpoint/2010/main" val="32941924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24</a:t>
            </a:fld>
            <a:endParaRPr lang="zh-CN" altLang="en-US"/>
          </a:p>
        </p:txBody>
      </p:sp>
    </p:spTree>
    <p:extLst>
      <p:ext uri="{BB962C8B-B14F-4D97-AF65-F5344CB8AC3E}">
        <p14:creationId xmlns:p14="http://schemas.microsoft.com/office/powerpoint/2010/main" val="12303507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25</a:t>
            </a:fld>
            <a:endParaRPr lang="zh-CN" altLang="en-US"/>
          </a:p>
        </p:txBody>
      </p:sp>
    </p:spTree>
    <p:extLst>
      <p:ext uri="{BB962C8B-B14F-4D97-AF65-F5344CB8AC3E}">
        <p14:creationId xmlns:p14="http://schemas.microsoft.com/office/powerpoint/2010/main" val="17066628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3</a:t>
            </a:fld>
            <a:endParaRPr lang="zh-CN" altLang="en-US"/>
          </a:p>
        </p:txBody>
      </p:sp>
    </p:spTree>
    <p:extLst>
      <p:ext uri="{BB962C8B-B14F-4D97-AF65-F5344CB8AC3E}">
        <p14:creationId xmlns:p14="http://schemas.microsoft.com/office/powerpoint/2010/main" val="20406794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4</a:t>
            </a:fld>
            <a:endParaRPr lang="zh-CN" altLang="en-US"/>
          </a:p>
        </p:txBody>
      </p:sp>
    </p:spTree>
    <p:extLst>
      <p:ext uri="{BB962C8B-B14F-4D97-AF65-F5344CB8AC3E}">
        <p14:creationId xmlns:p14="http://schemas.microsoft.com/office/powerpoint/2010/main" val="27292066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5</a:t>
            </a:fld>
            <a:endParaRPr lang="zh-CN" altLang="en-US"/>
          </a:p>
        </p:txBody>
      </p:sp>
    </p:spTree>
    <p:extLst>
      <p:ext uri="{BB962C8B-B14F-4D97-AF65-F5344CB8AC3E}">
        <p14:creationId xmlns:p14="http://schemas.microsoft.com/office/powerpoint/2010/main" val="42873021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6</a:t>
            </a:fld>
            <a:endParaRPr lang="zh-CN" altLang="en-US"/>
          </a:p>
        </p:txBody>
      </p:sp>
    </p:spTree>
    <p:extLst>
      <p:ext uri="{BB962C8B-B14F-4D97-AF65-F5344CB8AC3E}">
        <p14:creationId xmlns:p14="http://schemas.microsoft.com/office/powerpoint/2010/main" val="35610058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7</a:t>
            </a:fld>
            <a:endParaRPr lang="zh-CN" altLang="en-US"/>
          </a:p>
        </p:txBody>
      </p:sp>
    </p:spTree>
    <p:extLst>
      <p:ext uri="{BB962C8B-B14F-4D97-AF65-F5344CB8AC3E}">
        <p14:creationId xmlns:p14="http://schemas.microsoft.com/office/powerpoint/2010/main" val="21402754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8</a:t>
            </a:fld>
            <a:endParaRPr lang="zh-CN" altLang="en-US"/>
          </a:p>
        </p:txBody>
      </p:sp>
    </p:spTree>
    <p:extLst>
      <p:ext uri="{BB962C8B-B14F-4D97-AF65-F5344CB8AC3E}">
        <p14:creationId xmlns:p14="http://schemas.microsoft.com/office/powerpoint/2010/main" val="17509409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5EC90F4-280A-47AB-855C-6D76077348B9}" type="slidenum">
              <a:rPr lang="zh-CN" altLang="en-US" smtClean="0"/>
              <a:t>9</a:t>
            </a:fld>
            <a:endParaRPr lang="zh-CN" altLang="en-US"/>
          </a:p>
        </p:txBody>
      </p:sp>
    </p:spTree>
    <p:extLst>
      <p:ext uri="{BB962C8B-B14F-4D97-AF65-F5344CB8AC3E}">
        <p14:creationId xmlns:p14="http://schemas.microsoft.com/office/powerpoint/2010/main" val="3043903846"/>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15.pn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封面">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49DDFF0C-2F32-4407-B2CD-FB9980CA1D4A}"/>
              </a:ext>
            </a:extLst>
          </p:cNvPr>
          <p:cNvPicPr>
            <a:picLocks noChangeAspect="1"/>
          </p:cNvPicPr>
          <p:nvPr userDrawn="1"/>
        </p:nvPicPr>
        <p:blipFill rotWithShape="1">
          <a:blip r:embed="rId2"/>
          <a:srcRect l="25501" t="15000" r="3229" b="15000"/>
          <a:stretch/>
        </p:blipFill>
        <p:spPr>
          <a:xfrm>
            <a:off x="0" y="0"/>
            <a:ext cx="12192000" cy="6858000"/>
          </a:xfrm>
          <a:prstGeom prst="rect">
            <a:avLst/>
          </a:prstGeom>
        </p:spPr>
      </p:pic>
      <p:pic>
        <p:nvPicPr>
          <p:cNvPr id="15" name="图片 14">
            <a:extLst>
              <a:ext uri="{FF2B5EF4-FFF2-40B4-BE49-F238E27FC236}">
                <a16:creationId xmlns:a16="http://schemas.microsoft.com/office/drawing/2014/main" id="{B3304842-ED57-45D9-A1E3-6FD5D97E1ED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702076" y="206014"/>
            <a:ext cx="2535022" cy="1203412"/>
          </a:xfrm>
          <a:prstGeom prst="rect">
            <a:avLst/>
          </a:prstGeom>
        </p:spPr>
      </p:pic>
      <p:pic>
        <p:nvPicPr>
          <p:cNvPr id="45" name="图片 44">
            <a:extLst>
              <a:ext uri="{FF2B5EF4-FFF2-40B4-BE49-F238E27FC236}">
                <a16:creationId xmlns:a16="http://schemas.microsoft.com/office/drawing/2014/main" id="{2636AA0B-37F0-4A8A-81F8-9D6E0769A803}"/>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b="20778"/>
          <a:stretch/>
        </p:blipFill>
        <p:spPr>
          <a:xfrm>
            <a:off x="0" y="739597"/>
            <a:ext cx="12188360" cy="6118403"/>
          </a:xfrm>
          <a:prstGeom prst="rect">
            <a:avLst/>
          </a:prstGeom>
        </p:spPr>
      </p:pic>
      <p:pic>
        <p:nvPicPr>
          <p:cNvPr id="30" name="图片 29">
            <a:extLst>
              <a:ext uri="{FF2B5EF4-FFF2-40B4-BE49-F238E27FC236}">
                <a16:creationId xmlns:a16="http://schemas.microsoft.com/office/drawing/2014/main" id="{EB31357B-5BF8-4250-81FC-74286AC09459}"/>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b="14779"/>
          <a:stretch/>
        </p:blipFill>
        <p:spPr>
          <a:xfrm flipH="1">
            <a:off x="0" y="5495829"/>
            <a:ext cx="6096000" cy="1362172"/>
          </a:xfrm>
          <a:prstGeom prst="rect">
            <a:avLst/>
          </a:prstGeom>
        </p:spPr>
      </p:pic>
      <p:pic>
        <p:nvPicPr>
          <p:cNvPr id="29" name="图片 28">
            <a:extLst>
              <a:ext uri="{FF2B5EF4-FFF2-40B4-BE49-F238E27FC236}">
                <a16:creationId xmlns:a16="http://schemas.microsoft.com/office/drawing/2014/main" id="{A9CA19DD-5C6B-4F60-9C76-718585790AE1}"/>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b="14900"/>
          <a:stretch/>
        </p:blipFill>
        <p:spPr>
          <a:xfrm>
            <a:off x="6096000" y="5495590"/>
            <a:ext cx="6096000" cy="1360256"/>
          </a:xfrm>
          <a:prstGeom prst="rect">
            <a:avLst/>
          </a:prstGeom>
        </p:spPr>
      </p:pic>
      <p:pic>
        <p:nvPicPr>
          <p:cNvPr id="25" name="图片 24">
            <a:extLst>
              <a:ext uri="{FF2B5EF4-FFF2-40B4-BE49-F238E27FC236}">
                <a16:creationId xmlns:a16="http://schemas.microsoft.com/office/drawing/2014/main" id="{4E2D3E41-1E5A-40EF-94B9-D7EBD47B83DE}"/>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0" y="5556923"/>
            <a:ext cx="7435024" cy="1301077"/>
          </a:xfrm>
          <a:prstGeom prst="rect">
            <a:avLst/>
          </a:prstGeom>
        </p:spPr>
      </p:pic>
      <p:pic>
        <p:nvPicPr>
          <p:cNvPr id="12" name="图片 11">
            <a:extLst>
              <a:ext uri="{FF2B5EF4-FFF2-40B4-BE49-F238E27FC236}">
                <a16:creationId xmlns:a16="http://schemas.microsoft.com/office/drawing/2014/main" id="{A062E4E0-D23E-4EB6-A316-96318FFD68E7}"/>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905915" y="998014"/>
            <a:ext cx="6142585" cy="5052266"/>
          </a:xfrm>
          <a:prstGeom prst="rect">
            <a:avLst/>
          </a:prstGeom>
        </p:spPr>
      </p:pic>
      <p:pic>
        <p:nvPicPr>
          <p:cNvPr id="17" name="图片 16">
            <a:extLst>
              <a:ext uri="{FF2B5EF4-FFF2-40B4-BE49-F238E27FC236}">
                <a16:creationId xmlns:a16="http://schemas.microsoft.com/office/drawing/2014/main" id="{DFD6FCB5-BF5D-43FB-9D0D-63531F3F45EB}"/>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2624585" y="4290423"/>
            <a:ext cx="1452115" cy="2159698"/>
          </a:xfrm>
          <a:prstGeom prst="rect">
            <a:avLst/>
          </a:prstGeom>
        </p:spPr>
      </p:pic>
      <p:pic>
        <p:nvPicPr>
          <p:cNvPr id="19" name="图片 18">
            <a:extLst>
              <a:ext uri="{FF2B5EF4-FFF2-40B4-BE49-F238E27FC236}">
                <a16:creationId xmlns:a16="http://schemas.microsoft.com/office/drawing/2014/main" id="{417552DC-016E-4EE0-BCE1-C77A9AA6279D}"/>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3698487" y="3400759"/>
            <a:ext cx="1749814" cy="1289505"/>
          </a:xfrm>
          <a:prstGeom prst="rect">
            <a:avLst/>
          </a:prstGeom>
        </p:spPr>
      </p:pic>
      <p:pic>
        <p:nvPicPr>
          <p:cNvPr id="21" name="图片 20">
            <a:extLst>
              <a:ext uri="{FF2B5EF4-FFF2-40B4-BE49-F238E27FC236}">
                <a16:creationId xmlns:a16="http://schemas.microsoft.com/office/drawing/2014/main" id="{63DF406B-E7A2-49FB-96F2-E0E660964F12}"/>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4203681" y="2449016"/>
            <a:ext cx="848379" cy="1127926"/>
          </a:xfrm>
          <a:prstGeom prst="rect">
            <a:avLst/>
          </a:prstGeom>
        </p:spPr>
      </p:pic>
      <p:pic>
        <p:nvPicPr>
          <p:cNvPr id="23" name="图片 22">
            <a:extLst>
              <a:ext uri="{FF2B5EF4-FFF2-40B4-BE49-F238E27FC236}">
                <a16:creationId xmlns:a16="http://schemas.microsoft.com/office/drawing/2014/main" id="{9218073A-6BCC-4CDB-B4FD-D38314CE7F53}"/>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5352098" y="686753"/>
            <a:ext cx="696024" cy="791528"/>
          </a:xfrm>
          <a:prstGeom prst="rect">
            <a:avLst/>
          </a:prstGeom>
        </p:spPr>
      </p:pic>
      <p:pic>
        <p:nvPicPr>
          <p:cNvPr id="33" name="图片 32">
            <a:extLst>
              <a:ext uri="{FF2B5EF4-FFF2-40B4-BE49-F238E27FC236}">
                <a16:creationId xmlns:a16="http://schemas.microsoft.com/office/drawing/2014/main" id="{D174242D-EB6A-4097-9098-DCD5AF832F18}"/>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9567415" y="4958515"/>
            <a:ext cx="1961989" cy="1600204"/>
          </a:xfrm>
          <a:prstGeom prst="rect">
            <a:avLst/>
          </a:prstGeom>
        </p:spPr>
      </p:pic>
      <p:pic>
        <p:nvPicPr>
          <p:cNvPr id="35" name="图片 34">
            <a:extLst>
              <a:ext uri="{FF2B5EF4-FFF2-40B4-BE49-F238E27FC236}">
                <a16:creationId xmlns:a16="http://schemas.microsoft.com/office/drawing/2014/main" id="{946C196F-4545-4556-8D3F-834034255C6E}"/>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486852" y="4958515"/>
            <a:ext cx="1025064" cy="952706"/>
          </a:xfrm>
          <a:prstGeom prst="rect">
            <a:avLst/>
          </a:prstGeom>
        </p:spPr>
      </p:pic>
      <p:pic>
        <p:nvPicPr>
          <p:cNvPr id="37" name="图片 36">
            <a:extLst>
              <a:ext uri="{FF2B5EF4-FFF2-40B4-BE49-F238E27FC236}">
                <a16:creationId xmlns:a16="http://schemas.microsoft.com/office/drawing/2014/main" id="{522E712E-1C44-459F-B5A9-22EC0FA0A0F2}"/>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02076" y="3560246"/>
            <a:ext cx="572699" cy="644596"/>
          </a:xfrm>
          <a:prstGeom prst="rect">
            <a:avLst/>
          </a:prstGeom>
        </p:spPr>
      </p:pic>
      <p:pic>
        <p:nvPicPr>
          <p:cNvPr id="39" name="图片 38">
            <a:extLst>
              <a:ext uri="{FF2B5EF4-FFF2-40B4-BE49-F238E27FC236}">
                <a16:creationId xmlns:a16="http://schemas.microsoft.com/office/drawing/2014/main" id="{704C2D59-B844-40C9-B5F6-5C1F90D5B775}"/>
              </a:ext>
            </a:extLst>
          </p:cNvPr>
          <p:cNvPicPr>
            <a:picLocks noChangeAspect="1"/>
          </p:cNvPicPr>
          <p:nvPr userDrawn="1"/>
        </p:nvPicPr>
        <p:blipFill rotWithShape="1">
          <a:blip r:embed="rId15">
            <a:extLst>
              <a:ext uri="{28A0092B-C50C-407E-A947-70E740481C1C}">
                <a14:useLocalDpi xmlns:a14="http://schemas.microsoft.com/office/drawing/2010/main" val="0"/>
              </a:ext>
            </a:extLst>
          </a:blip>
          <a:srcRect t="23475" r="81986"/>
          <a:stretch/>
        </p:blipFill>
        <p:spPr>
          <a:xfrm>
            <a:off x="0" y="167099"/>
            <a:ext cx="1882140" cy="1559360"/>
          </a:xfrm>
          <a:prstGeom prst="rect">
            <a:avLst/>
          </a:prstGeom>
        </p:spPr>
      </p:pic>
      <p:pic>
        <p:nvPicPr>
          <p:cNvPr id="41" name="图片 40">
            <a:extLst>
              <a:ext uri="{FF2B5EF4-FFF2-40B4-BE49-F238E27FC236}">
                <a16:creationId xmlns:a16="http://schemas.microsoft.com/office/drawing/2014/main" id="{FE70587C-A89A-4506-98E4-4BC0B15BAE3B}"/>
              </a:ext>
            </a:extLst>
          </p:cNvPr>
          <p:cNvPicPr>
            <a:picLocks noChangeAspect="1"/>
          </p:cNvPicPr>
          <p:nvPr userDrawn="1"/>
        </p:nvPicPr>
        <p:blipFill rotWithShape="1">
          <a:blip r:embed="rId15">
            <a:extLst>
              <a:ext uri="{28A0092B-C50C-407E-A947-70E740481C1C}">
                <a14:useLocalDpi xmlns:a14="http://schemas.microsoft.com/office/drawing/2010/main" val="0"/>
              </a:ext>
            </a:extLst>
          </a:blip>
          <a:srcRect l="77063" b="32779"/>
          <a:stretch/>
        </p:blipFill>
        <p:spPr>
          <a:xfrm>
            <a:off x="9395460" y="0"/>
            <a:ext cx="2796540" cy="1598415"/>
          </a:xfrm>
          <a:prstGeom prst="rect">
            <a:avLst/>
          </a:prstGeom>
        </p:spPr>
      </p:pic>
    </p:spTree>
    <p:extLst>
      <p:ext uri="{BB962C8B-B14F-4D97-AF65-F5344CB8AC3E}">
        <p14:creationId xmlns:p14="http://schemas.microsoft.com/office/powerpoint/2010/main" val="500601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1899" fill="hold"/>
                                        <p:tgtEl>
                                          <p:spTgt spid="30"/>
                                        </p:tgtEl>
                                        <p:attrNameLst>
                                          <p:attrName>ppt_x</p:attrName>
                                        </p:attrNameLst>
                                      </p:cBhvr>
                                      <p:tavLst>
                                        <p:tav tm="0">
                                          <p:val>
                                            <p:strVal val="#ppt_x"/>
                                          </p:val>
                                        </p:tav>
                                        <p:tav tm="100000">
                                          <p:val>
                                            <p:strVal val="#ppt_x"/>
                                          </p:val>
                                        </p:tav>
                                      </p:tavLst>
                                    </p:anim>
                                    <p:anim calcmode="lin" valueType="num">
                                      <p:cBhvr additive="base">
                                        <p:cTn id="8" dur="1899" fill="hold"/>
                                        <p:tgtEl>
                                          <p:spTgt spid="30"/>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1988" fill="hold"/>
                                        <p:tgtEl>
                                          <p:spTgt spid="29"/>
                                        </p:tgtEl>
                                        <p:attrNameLst>
                                          <p:attrName>ppt_x</p:attrName>
                                        </p:attrNameLst>
                                      </p:cBhvr>
                                      <p:tavLst>
                                        <p:tav tm="0">
                                          <p:val>
                                            <p:strVal val="#ppt_x"/>
                                          </p:val>
                                        </p:tav>
                                        <p:tav tm="100000">
                                          <p:val>
                                            <p:strVal val="#ppt_x"/>
                                          </p:val>
                                        </p:tav>
                                      </p:tavLst>
                                    </p:anim>
                                    <p:anim calcmode="lin" valueType="num">
                                      <p:cBhvr additive="base">
                                        <p:cTn id="12" dur="1988" fill="hold"/>
                                        <p:tgtEl>
                                          <p:spTgt spid="29"/>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903" fill="hold"/>
                                        <p:tgtEl>
                                          <p:spTgt spid="25"/>
                                        </p:tgtEl>
                                        <p:attrNameLst>
                                          <p:attrName>ppt_x</p:attrName>
                                        </p:attrNameLst>
                                      </p:cBhvr>
                                      <p:tavLst>
                                        <p:tav tm="0">
                                          <p:val>
                                            <p:strVal val="#ppt_x"/>
                                          </p:val>
                                        </p:tav>
                                        <p:tav tm="100000">
                                          <p:val>
                                            <p:strVal val="#ppt_x"/>
                                          </p:val>
                                        </p:tav>
                                      </p:tavLst>
                                    </p:anim>
                                    <p:anim calcmode="lin" valueType="num">
                                      <p:cBhvr additive="base">
                                        <p:cTn id="16" dur="1903" fill="hold"/>
                                        <p:tgtEl>
                                          <p:spTgt spid="25"/>
                                        </p:tgtEl>
                                        <p:attrNameLst>
                                          <p:attrName>ppt_y</p:attrName>
                                        </p:attrNameLst>
                                      </p:cBhvr>
                                      <p:tavLst>
                                        <p:tav tm="0">
                                          <p:val>
                                            <p:strVal val="1+#ppt_h/2"/>
                                          </p:val>
                                        </p:tav>
                                        <p:tav tm="100000">
                                          <p:val>
                                            <p:strVal val="#ppt_y"/>
                                          </p:val>
                                        </p:tav>
                                      </p:tavLst>
                                    </p:anim>
                                  </p:childTnLst>
                                </p:cTn>
                              </p:par>
                              <p:par>
                                <p:cTn id="17" presetID="10" presetClass="entr" presetSubtype="0" fill="hold" nodeType="withEffect">
                                  <p:stCondLst>
                                    <p:cond delay="500"/>
                                  </p:stCondLst>
                                  <p:childTnLst>
                                    <p:set>
                                      <p:cBhvr>
                                        <p:cTn id="18" dur="1" fill="hold">
                                          <p:stCondLst>
                                            <p:cond delay="0"/>
                                          </p:stCondLst>
                                        </p:cTn>
                                        <p:tgtEl>
                                          <p:spTgt spid="39"/>
                                        </p:tgtEl>
                                        <p:attrNameLst>
                                          <p:attrName>style.visibility</p:attrName>
                                        </p:attrNameLst>
                                      </p:cBhvr>
                                      <p:to>
                                        <p:strVal val="visible"/>
                                      </p:to>
                                    </p:set>
                                    <p:animEffect transition="in" filter="fade">
                                      <p:cBhvr>
                                        <p:cTn id="19" dur="1250"/>
                                        <p:tgtEl>
                                          <p:spTgt spid="39"/>
                                        </p:tgtEl>
                                      </p:cBhvr>
                                    </p:animEffect>
                                  </p:childTnLst>
                                </p:cTn>
                              </p:par>
                              <p:par>
                                <p:cTn id="20" presetID="10" presetClass="entr" presetSubtype="0" fill="hold" nodeType="withEffect">
                                  <p:stCondLst>
                                    <p:cond delay="50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1250"/>
                                        <p:tgtEl>
                                          <p:spTgt spid="41"/>
                                        </p:tgtEl>
                                      </p:cBhvr>
                                    </p:animEffect>
                                  </p:childTnLst>
                                </p:cTn>
                              </p:par>
                              <p:par>
                                <p:cTn id="23" presetID="50" presetClass="entr" presetSubtype="0" decel="100000" fill="hold" nodeType="withEffect">
                                  <p:stCondLst>
                                    <p:cond delay="500"/>
                                  </p:stCondLst>
                                  <p:childTnLst>
                                    <p:set>
                                      <p:cBhvr>
                                        <p:cTn id="24" dur="1" fill="hold">
                                          <p:stCondLst>
                                            <p:cond delay="0"/>
                                          </p:stCondLst>
                                        </p:cTn>
                                        <p:tgtEl>
                                          <p:spTgt spid="12"/>
                                        </p:tgtEl>
                                        <p:attrNameLst>
                                          <p:attrName>style.visibility</p:attrName>
                                        </p:attrNameLst>
                                      </p:cBhvr>
                                      <p:to>
                                        <p:strVal val="visible"/>
                                      </p:to>
                                    </p:set>
                                    <p:anim calcmode="lin" valueType="num">
                                      <p:cBhvr>
                                        <p:cTn id="25" dur="1250" fill="hold"/>
                                        <p:tgtEl>
                                          <p:spTgt spid="12"/>
                                        </p:tgtEl>
                                        <p:attrNameLst>
                                          <p:attrName>ppt_w</p:attrName>
                                        </p:attrNameLst>
                                      </p:cBhvr>
                                      <p:tavLst>
                                        <p:tav tm="0">
                                          <p:val>
                                            <p:strVal val="#ppt_w+.3"/>
                                          </p:val>
                                        </p:tav>
                                        <p:tav tm="100000">
                                          <p:val>
                                            <p:strVal val="#ppt_w"/>
                                          </p:val>
                                        </p:tav>
                                      </p:tavLst>
                                    </p:anim>
                                    <p:anim calcmode="lin" valueType="num">
                                      <p:cBhvr>
                                        <p:cTn id="26" dur="1250" fill="hold"/>
                                        <p:tgtEl>
                                          <p:spTgt spid="12"/>
                                        </p:tgtEl>
                                        <p:attrNameLst>
                                          <p:attrName>ppt_h</p:attrName>
                                        </p:attrNameLst>
                                      </p:cBhvr>
                                      <p:tavLst>
                                        <p:tav tm="0">
                                          <p:val>
                                            <p:strVal val="#ppt_h"/>
                                          </p:val>
                                        </p:tav>
                                        <p:tav tm="100000">
                                          <p:val>
                                            <p:strVal val="#ppt_h"/>
                                          </p:val>
                                        </p:tav>
                                      </p:tavLst>
                                    </p:anim>
                                    <p:animEffect transition="in" filter="fade">
                                      <p:cBhvr>
                                        <p:cTn id="27" dur="1250"/>
                                        <p:tgtEl>
                                          <p:spTgt spid="12"/>
                                        </p:tgtEl>
                                      </p:cBhvr>
                                    </p:animEffect>
                                  </p:childTnLst>
                                </p:cTn>
                              </p:par>
                              <p:par>
                                <p:cTn id="28" presetID="6" presetClass="entr" presetSubtype="32" fill="hold" nodeType="withEffect">
                                  <p:stCondLst>
                                    <p:cond delay="750"/>
                                  </p:stCondLst>
                                  <p:childTnLst>
                                    <p:set>
                                      <p:cBhvr>
                                        <p:cTn id="29" dur="1" fill="hold">
                                          <p:stCondLst>
                                            <p:cond delay="0"/>
                                          </p:stCondLst>
                                        </p:cTn>
                                        <p:tgtEl>
                                          <p:spTgt spid="10"/>
                                        </p:tgtEl>
                                        <p:attrNameLst>
                                          <p:attrName>style.visibility</p:attrName>
                                        </p:attrNameLst>
                                      </p:cBhvr>
                                      <p:to>
                                        <p:strVal val="visible"/>
                                      </p:to>
                                    </p:set>
                                    <p:animEffect transition="in" filter="circle(out)">
                                      <p:cBhvr>
                                        <p:cTn id="30" dur="1500"/>
                                        <p:tgtEl>
                                          <p:spTgt spid="10"/>
                                        </p:tgtEl>
                                      </p:cBhvr>
                                    </p:animEffect>
                                  </p:childTnLst>
                                </p:cTn>
                              </p:par>
                              <p:par>
                                <p:cTn id="31" presetID="10" presetClass="entr" presetSubtype="0" fill="hold" nodeType="withEffect">
                                  <p:stCondLst>
                                    <p:cond delay="786"/>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1212"/>
                                        <p:tgtEl>
                                          <p:spTgt spid="19"/>
                                        </p:tgtEl>
                                      </p:cBhvr>
                                    </p:animEffect>
                                  </p:childTnLst>
                                </p:cTn>
                              </p:par>
                              <p:par>
                                <p:cTn id="34" presetID="10" presetClass="entr" presetSubtype="0" fill="hold" nodeType="withEffect">
                                  <p:stCondLst>
                                    <p:cond delay="738"/>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1395"/>
                                        <p:tgtEl>
                                          <p:spTgt spid="37"/>
                                        </p:tgtEl>
                                      </p:cBhvr>
                                    </p:animEffect>
                                  </p:childTnLst>
                                </p:cTn>
                              </p:par>
                              <p:par>
                                <p:cTn id="37" presetID="10" presetClass="entr" presetSubtype="0" fill="hold" nodeType="withEffect">
                                  <p:stCondLst>
                                    <p:cond delay="599"/>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1157"/>
                                        <p:tgtEl>
                                          <p:spTgt spid="21"/>
                                        </p:tgtEl>
                                      </p:cBhvr>
                                    </p:animEffect>
                                  </p:childTnLst>
                                </p:cTn>
                              </p:par>
                              <p:par>
                                <p:cTn id="40" presetID="10" presetClass="entr" presetSubtype="0" fill="hold" nodeType="withEffect">
                                  <p:stCondLst>
                                    <p:cond delay="865"/>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1172"/>
                                        <p:tgtEl>
                                          <p:spTgt spid="23"/>
                                        </p:tgtEl>
                                      </p:cBhvr>
                                    </p:animEffect>
                                  </p:childTnLst>
                                </p:cTn>
                              </p:par>
                              <p:par>
                                <p:cTn id="43" presetID="10" presetClass="entr" presetSubtype="0" fill="hold" nodeType="withEffect">
                                  <p:stCondLst>
                                    <p:cond delay="889"/>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1373"/>
                                        <p:tgtEl>
                                          <p:spTgt spid="17"/>
                                        </p:tgtEl>
                                      </p:cBhvr>
                                    </p:animEffect>
                                  </p:childTnLst>
                                </p:cTn>
                              </p:par>
                              <p:par>
                                <p:cTn id="46" presetID="10" presetClass="entr" presetSubtype="0" fill="hold" nodeType="withEffect">
                                  <p:stCondLst>
                                    <p:cond delay="578"/>
                                  </p:stCondLst>
                                  <p:childTnLst>
                                    <p:set>
                                      <p:cBhvr>
                                        <p:cTn id="47" dur="1" fill="hold">
                                          <p:stCondLst>
                                            <p:cond delay="0"/>
                                          </p:stCondLst>
                                        </p:cTn>
                                        <p:tgtEl>
                                          <p:spTgt spid="35"/>
                                        </p:tgtEl>
                                        <p:attrNameLst>
                                          <p:attrName>style.visibility</p:attrName>
                                        </p:attrNameLst>
                                      </p:cBhvr>
                                      <p:to>
                                        <p:strVal val="visible"/>
                                      </p:to>
                                    </p:set>
                                    <p:animEffect transition="in" filter="fade">
                                      <p:cBhvr>
                                        <p:cTn id="48" dur="1373"/>
                                        <p:tgtEl>
                                          <p:spTgt spid="35"/>
                                        </p:tgtEl>
                                      </p:cBhvr>
                                    </p:animEffect>
                                  </p:childTnLst>
                                </p:cTn>
                              </p:par>
                              <p:par>
                                <p:cTn id="49" presetID="22" presetClass="entr" presetSubtype="4" fill="hold" nodeType="withEffect">
                                  <p:stCondLst>
                                    <p:cond delay="1500"/>
                                  </p:stCondLst>
                                  <p:childTnLst>
                                    <p:set>
                                      <p:cBhvr>
                                        <p:cTn id="50" dur="1" fill="hold">
                                          <p:stCondLst>
                                            <p:cond delay="0"/>
                                          </p:stCondLst>
                                        </p:cTn>
                                        <p:tgtEl>
                                          <p:spTgt spid="15"/>
                                        </p:tgtEl>
                                        <p:attrNameLst>
                                          <p:attrName>style.visibility</p:attrName>
                                        </p:attrNameLst>
                                      </p:cBhvr>
                                      <p:to>
                                        <p:strVal val="visible"/>
                                      </p:to>
                                    </p:set>
                                    <p:animEffect transition="in" filter="wipe(down)">
                                      <p:cBhvr>
                                        <p:cTn id="51" dur="750"/>
                                        <p:tgtEl>
                                          <p:spTgt spid="15"/>
                                        </p:tgtEl>
                                      </p:cBhvr>
                                    </p:animEffect>
                                  </p:childTnLst>
                                </p:cTn>
                              </p:par>
                              <p:par>
                                <p:cTn id="52" presetID="2" presetClass="entr" presetSubtype="2" decel="80000" fill="hold" nodeType="withEffect">
                                  <p:stCondLst>
                                    <p:cond delay="1000"/>
                                  </p:stCondLst>
                                  <p:childTnLst>
                                    <p:set>
                                      <p:cBhvr>
                                        <p:cTn id="53" dur="1" fill="hold">
                                          <p:stCondLst>
                                            <p:cond delay="0"/>
                                          </p:stCondLst>
                                        </p:cTn>
                                        <p:tgtEl>
                                          <p:spTgt spid="33"/>
                                        </p:tgtEl>
                                        <p:attrNameLst>
                                          <p:attrName>style.visibility</p:attrName>
                                        </p:attrNameLst>
                                      </p:cBhvr>
                                      <p:to>
                                        <p:strVal val="visible"/>
                                      </p:to>
                                    </p:set>
                                    <p:anim calcmode="lin" valueType="num">
                                      <p:cBhvr additive="base">
                                        <p:cTn id="54" dur="1500" fill="hold"/>
                                        <p:tgtEl>
                                          <p:spTgt spid="33"/>
                                        </p:tgtEl>
                                        <p:attrNameLst>
                                          <p:attrName>ppt_x</p:attrName>
                                        </p:attrNameLst>
                                      </p:cBhvr>
                                      <p:tavLst>
                                        <p:tav tm="0">
                                          <p:val>
                                            <p:strVal val="1+#ppt_w/2"/>
                                          </p:val>
                                        </p:tav>
                                        <p:tav tm="100000">
                                          <p:val>
                                            <p:strVal val="#ppt_x"/>
                                          </p:val>
                                        </p:tav>
                                      </p:tavLst>
                                    </p:anim>
                                    <p:anim calcmode="lin" valueType="num">
                                      <p:cBhvr additive="base">
                                        <p:cTn id="55" dur="15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目录">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A0F8F807-7051-45D4-BF4A-5BF036AF7D76}"/>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20778"/>
          <a:stretch/>
        </p:blipFill>
        <p:spPr>
          <a:xfrm>
            <a:off x="0" y="739597"/>
            <a:ext cx="12188360" cy="6118403"/>
          </a:xfrm>
          <a:prstGeom prst="rect">
            <a:avLst/>
          </a:prstGeom>
        </p:spPr>
      </p:pic>
      <p:pic>
        <p:nvPicPr>
          <p:cNvPr id="10" name="图片 9">
            <a:extLst>
              <a:ext uri="{FF2B5EF4-FFF2-40B4-BE49-F238E27FC236}">
                <a16:creationId xmlns:a16="http://schemas.microsoft.com/office/drawing/2014/main" id="{276B8A2C-2E72-4070-933C-143F8B3A3D40}"/>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b="14900"/>
          <a:stretch/>
        </p:blipFill>
        <p:spPr>
          <a:xfrm>
            <a:off x="1" y="5974080"/>
            <a:ext cx="12192000" cy="882523"/>
          </a:xfrm>
          <a:prstGeom prst="rect">
            <a:avLst/>
          </a:prstGeom>
        </p:spPr>
      </p:pic>
      <p:pic>
        <p:nvPicPr>
          <p:cNvPr id="11" name="图片 10">
            <a:extLst>
              <a:ext uri="{FF2B5EF4-FFF2-40B4-BE49-F238E27FC236}">
                <a16:creationId xmlns:a16="http://schemas.microsoft.com/office/drawing/2014/main" id="{A9813DE1-5111-4427-8D71-44CC0B9B355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flipH="1">
            <a:off x="7908582" y="6117006"/>
            <a:ext cx="4226438" cy="739597"/>
          </a:xfrm>
          <a:prstGeom prst="rect">
            <a:avLst/>
          </a:prstGeom>
        </p:spPr>
      </p:pic>
      <p:pic>
        <p:nvPicPr>
          <p:cNvPr id="13" name="图片 12">
            <a:extLst>
              <a:ext uri="{FF2B5EF4-FFF2-40B4-BE49-F238E27FC236}">
                <a16:creationId xmlns:a16="http://schemas.microsoft.com/office/drawing/2014/main" id="{2B91CF80-8137-4F66-873A-55504396DAF0}"/>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309860" y="3850546"/>
            <a:ext cx="1840400" cy="2475067"/>
          </a:xfrm>
          <a:prstGeom prst="rect">
            <a:avLst/>
          </a:prstGeom>
        </p:spPr>
      </p:pic>
      <p:pic>
        <p:nvPicPr>
          <p:cNvPr id="17" name="图片 16">
            <a:extLst>
              <a:ext uri="{FF2B5EF4-FFF2-40B4-BE49-F238E27FC236}">
                <a16:creationId xmlns:a16="http://schemas.microsoft.com/office/drawing/2014/main" id="{49736F15-FC13-451C-8679-4542884332B7}"/>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t="23475" r="81986"/>
          <a:stretch/>
        </p:blipFill>
        <p:spPr>
          <a:xfrm>
            <a:off x="0" y="167099"/>
            <a:ext cx="1882140" cy="1559360"/>
          </a:xfrm>
          <a:prstGeom prst="rect">
            <a:avLst/>
          </a:prstGeom>
        </p:spPr>
      </p:pic>
      <p:pic>
        <p:nvPicPr>
          <p:cNvPr id="18" name="图片 17">
            <a:extLst>
              <a:ext uri="{FF2B5EF4-FFF2-40B4-BE49-F238E27FC236}">
                <a16:creationId xmlns:a16="http://schemas.microsoft.com/office/drawing/2014/main" id="{721B173B-86F9-4299-98FD-13B14CB10BF7}"/>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77063" b="32779"/>
          <a:stretch/>
        </p:blipFill>
        <p:spPr>
          <a:xfrm>
            <a:off x="9395460" y="0"/>
            <a:ext cx="2796540" cy="1598415"/>
          </a:xfrm>
          <a:prstGeom prst="rect">
            <a:avLst/>
          </a:prstGeom>
        </p:spPr>
      </p:pic>
      <p:pic>
        <p:nvPicPr>
          <p:cNvPr id="19" name="图片 18">
            <a:extLst>
              <a:ext uri="{FF2B5EF4-FFF2-40B4-BE49-F238E27FC236}">
                <a16:creationId xmlns:a16="http://schemas.microsoft.com/office/drawing/2014/main" id="{4C9D2A3F-FE95-43C3-9007-92F3070DC800}"/>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flipH="1">
            <a:off x="507234" y="5334770"/>
            <a:ext cx="1564273" cy="1275826"/>
          </a:xfrm>
          <a:prstGeom prst="rect">
            <a:avLst/>
          </a:prstGeom>
        </p:spPr>
      </p:pic>
    </p:spTree>
    <p:extLst>
      <p:ext uri="{BB962C8B-B14F-4D97-AF65-F5344CB8AC3E}">
        <p14:creationId xmlns:p14="http://schemas.microsoft.com/office/powerpoint/2010/main" val="893720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
    <p:spTree>
      <p:nvGrpSpPr>
        <p:cNvPr id="1" name=""/>
        <p:cNvGrpSpPr/>
        <p:nvPr/>
      </p:nvGrpSpPr>
      <p:grpSpPr>
        <a:xfrm>
          <a:off x="0" y="0"/>
          <a:ext cx="0" cy="0"/>
          <a:chOff x="0" y="0"/>
          <a:chExt cx="0" cy="0"/>
        </a:xfrm>
      </p:grpSpPr>
      <p:pic>
        <p:nvPicPr>
          <p:cNvPr id="22" name="图片 21">
            <a:extLst>
              <a:ext uri="{FF2B5EF4-FFF2-40B4-BE49-F238E27FC236}">
                <a16:creationId xmlns:a16="http://schemas.microsoft.com/office/drawing/2014/main" id="{4204099C-197E-462A-B1F5-10779A0262CE}"/>
              </a:ext>
            </a:extLst>
          </p:cNvPr>
          <p:cNvPicPr>
            <a:picLocks noChangeAspect="1"/>
          </p:cNvPicPr>
          <p:nvPr userDrawn="1"/>
        </p:nvPicPr>
        <p:blipFill rotWithShape="1">
          <a:blip r:embed="rId2"/>
          <a:srcRect l="25501" t="15000" r="3229" b="15000"/>
          <a:stretch/>
        </p:blipFill>
        <p:spPr>
          <a:xfrm>
            <a:off x="0" y="0"/>
            <a:ext cx="12192000" cy="6858000"/>
          </a:xfrm>
          <a:prstGeom prst="rect">
            <a:avLst/>
          </a:prstGeom>
        </p:spPr>
      </p:pic>
      <p:pic>
        <p:nvPicPr>
          <p:cNvPr id="23" name="图片 22">
            <a:extLst>
              <a:ext uri="{FF2B5EF4-FFF2-40B4-BE49-F238E27FC236}">
                <a16:creationId xmlns:a16="http://schemas.microsoft.com/office/drawing/2014/main" id="{61D7E471-8C0F-4277-8D53-3A8032975C8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702076" y="206014"/>
            <a:ext cx="2535022" cy="1203412"/>
          </a:xfrm>
          <a:prstGeom prst="rect">
            <a:avLst/>
          </a:prstGeom>
        </p:spPr>
      </p:pic>
      <p:pic>
        <p:nvPicPr>
          <p:cNvPr id="24" name="图片 23">
            <a:extLst>
              <a:ext uri="{FF2B5EF4-FFF2-40B4-BE49-F238E27FC236}">
                <a16:creationId xmlns:a16="http://schemas.microsoft.com/office/drawing/2014/main" id="{69C1405F-CD48-46E4-949F-B598E51598F7}"/>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b="20778"/>
          <a:stretch/>
        </p:blipFill>
        <p:spPr>
          <a:xfrm>
            <a:off x="0" y="739597"/>
            <a:ext cx="12188360" cy="6118403"/>
          </a:xfrm>
          <a:prstGeom prst="rect">
            <a:avLst/>
          </a:prstGeom>
        </p:spPr>
      </p:pic>
      <p:pic>
        <p:nvPicPr>
          <p:cNvPr id="25" name="图片 24">
            <a:extLst>
              <a:ext uri="{FF2B5EF4-FFF2-40B4-BE49-F238E27FC236}">
                <a16:creationId xmlns:a16="http://schemas.microsoft.com/office/drawing/2014/main" id="{FFA865C5-DADD-4F46-8229-37DBCAFD12EC}"/>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b="14779"/>
          <a:stretch/>
        </p:blipFill>
        <p:spPr>
          <a:xfrm flipH="1">
            <a:off x="0" y="5495829"/>
            <a:ext cx="6096000" cy="1362172"/>
          </a:xfrm>
          <a:prstGeom prst="rect">
            <a:avLst/>
          </a:prstGeom>
        </p:spPr>
      </p:pic>
      <p:pic>
        <p:nvPicPr>
          <p:cNvPr id="26" name="图片 25">
            <a:extLst>
              <a:ext uri="{FF2B5EF4-FFF2-40B4-BE49-F238E27FC236}">
                <a16:creationId xmlns:a16="http://schemas.microsoft.com/office/drawing/2014/main" id="{DB482113-DF62-4BCA-8473-C29D4D4E3528}"/>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b="14900"/>
          <a:stretch/>
        </p:blipFill>
        <p:spPr>
          <a:xfrm>
            <a:off x="6096000" y="5495590"/>
            <a:ext cx="6096000" cy="1360256"/>
          </a:xfrm>
          <a:prstGeom prst="rect">
            <a:avLst/>
          </a:prstGeom>
        </p:spPr>
      </p:pic>
      <p:pic>
        <p:nvPicPr>
          <p:cNvPr id="27" name="图片 26">
            <a:extLst>
              <a:ext uri="{FF2B5EF4-FFF2-40B4-BE49-F238E27FC236}">
                <a16:creationId xmlns:a16="http://schemas.microsoft.com/office/drawing/2014/main" id="{C258213E-D4E3-463D-B2F7-33996DB7CE97}"/>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0" y="5556923"/>
            <a:ext cx="7435024" cy="1301077"/>
          </a:xfrm>
          <a:prstGeom prst="rect">
            <a:avLst/>
          </a:prstGeom>
        </p:spPr>
      </p:pic>
      <p:pic>
        <p:nvPicPr>
          <p:cNvPr id="28" name="图片 27">
            <a:extLst>
              <a:ext uri="{FF2B5EF4-FFF2-40B4-BE49-F238E27FC236}">
                <a16:creationId xmlns:a16="http://schemas.microsoft.com/office/drawing/2014/main" id="{6DB11A4E-E0C3-48B7-A0C3-EC6B1EC8CDAB}"/>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905915" y="998014"/>
            <a:ext cx="6142585" cy="5052266"/>
          </a:xfrm>
          <a:prstGeom prst="rect">
            <a:avLst/>
          </a:prstGeom>
        </p:spPr>
      </p:pic>
      <p:pic>
        <p:nvPicPr>
          <p:cNvPr id="29" name="图片 28">
            <a:extLst>
              <a:ext uri="{FF2B5EF4-FFF2-40B4-BE49-F238E27FC236}">
                <a16:creationId xmlns:a16="http://schemas.microsoft.com/office/drawing/2014/main" id="{C05BAAA8-E2CE-4C25-B780-E835D41C88B8}"/>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2624585" y="4290423"/>
            <a:ext cx="1452115" cy="2159698"/>
          </a:xfrm>
          <a:prstGeom prst="rect">
            <a:avLst/>
          </a:prstGeom>
        </p:spPr>
      </p:pic>
      <p:pic>
        <p:nvPicPr>
          <p:cNvPr id="30" name="图片 29">
            <a:extLst>
              <a:ext uri="{FF2B5EF4-FFF2-40B4-BE49-F238E27FC236}">
                <a16:creationId xmlns:a16="http://schemas.microsoft.com/office/drawing/2014/main" id="{95CAB791-63C0-41D1-AA2B-FC841C14A08A}"/>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3698487" y="3400759"/>
            <a:ext cx="1749814" cy="1289505"/>
          </a:xfrm>
          <a:prstGeom prst="rect">
            <a:avLst/>
          </a:prstGeom>
        </p:spPr>
      </p:pic>
      <p:pic>
        <p:nvPicPr>
          <p:cNvPr id="31" name="图片 30">
            <a:extLst>
              <a:ext uri="{FF2B5EF4-FFF2-40B4-BE49-F238E27FC236}">
                <a16:creationId xmlns:a16="http://schemas.microsoft.com/office/drawing/2014/main" id="{5C4BA678-9F29-4B0D-8831-6A17AF3D2291}"/>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4203681" y="2449016"/>
            <a:ext cx="848379" cy="1127926"/>
          </a:xfrm>
          <a:prstGeom prst="rect">
            <a:avLst/>
          </a:prstGeom>
        </p:spPr>
      </p:pic>
      <p:pic>
        <p:nvPicPr>
          <p:cNvPr id="32" name="图片 31">
            <a:extLst>
              <a:ext uri="{FF2B5EF4-FFF2-40B4-BE49-F238E27FC236}">
                <a16:creationId xmlns:a16="http://schemas.microsoft.com/office/drawing/2014/main" id="{49079E4C-CE7F-4379-9788-D4FB131951CA}"/>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5352098" y="686753"/>
            <a:ext cx="696024" cy="791528"/>
          </a:xfrm>
          <a:prstGeom prst="rect">
            <a:avLst/>
          </a:prstGeom>
        </p:spPr>
      </p:pic>
      <p:pic>
        <p:nvPicPr>
          <p:cNvPr id="33" name="图片 32">
            <a:extLst>
              <a:ext uri="{FF2B5EF4-FFF2-40B4-BE49-F238E27FC236}">
                <a16:creationId xmlns:a16="http://schemas.microsoft.com/office/drawing/2014/main" id="{C49D7227-9326-4413-9D00-FDC2B0F0F8E8}"/>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9567415" y="4958515"/>
            <a:ext cx="1961989" cy="1600204"/>
          </a:xfrm>
          <a:prstGeom prst="rect">
            <a:avLst/>
          </a:prstGeom>
        </p:spPr>
      </p:pic>
      <p:pic>
        <p:nvPicPr>
          <p:cNvPr id="34" name="图片 33">
            <a:extLst>
              <a:ext uri="{FF2B5EF4-FFF2-40B4-BE49-F238E27FC236}">
                <a16:creationId xmlns:a16="http://schemas.microsoft.com/office/drawing/2014/main" id="{C9491F76-3012-4AFC-B7AC-AA51CFC32E9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486852" y="4958515"/>
            <a:ext cx="1025064" cy="952706"/>
          </a:xfrm>
          <a:prstGeom prst="rect">
            <a:avLst/>
          </a:prstGeom>
        </p:spPr>
      </p:pic>
      <p:pic>
        <p:nvPicPr>
          <p:cNvPr id="35" name="图片 34">
            <a:extLst>
              <a:ext uri="{FF2B5EF4-FFF2-40B4-BE49-F238E27FC236}">
                <a16:creationId xmlns:a16="http://schemas.microsoft.com/office/drawing/2014/main" id="{3F1F2CC6-B39F-46E7-BEC0-4B253C1F167E}"/>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02076" y="3560246"/>
            <a:ext cx="572699" cy="644596"/>
          </a:xfrm>
          <a:prstGeom prst="rect">
            <a:avLst/>
          </a:prstGeom>
        </p:spPr>
      </p:pic>
      <p:pic>
        <p:nvPicPr>
          <p:cNvPr id="36" name="图片 35">
            <a:extLst>
              <a:ext uri="{FF2B5EF4-FFF2-40B4-BE49-F238E27FC236}">
                <a16:creationId xmlns:a16="http://schemas.microsoft.com/office/drawing/2014/main" id="{B65E2051-010E-4361-B2EC-A6EAA40DEAFE}"/>
              </a:ext>
            </a:extLst>
          </p:cNvPr>
          <p:cNvPicPr>
            <a:picLocks noChangeAspect="1"/>
          </p:cNvPicPr>
          <p:nvPr userDrawn="1"/>
        </p:nvPicPr>
        <p:blipFill rotWithShape="1">
          <a:blip r:embed="rId15">
            <a:extLst>
              <a:ext uri="{28A0092B-C50C-407E-A947-70E740481C1C}">
                <a14:useLocalDpi xmlns:a14="http://schemas.microsoft.com/office/drawing/2010/main" val="0"/>
              </a:ext>
            </a:extLst>
          </a:blip>
          <a:srcRect t="23475" r="81986"/>
          <a:stretch/>
        </p:blipFill>
        <p:spPr>
          <a:xfrm>
            <a:off x="0" y="167099"/>
            <a:ext cx="1882140" cy="1559360"/>
          </a:xfrm>
          <a:prstGeom prst="rect">
            <a:avLst/>
          </a:prstGeom>
        </p:spPr>
      </p:pic>
      <p:pic>
        <p:nvPicPr>
          <p:cNvPr id="37" name="图片 36">
            <a:extLst>
              <a:ext uri="{FF2B5EF4-FFF2-40B4-BE49-F238E27FC236}">
                <a16:creationId xmlns:a16="http://schemas.microsoft.com/office/drawing/2014/main" id="{088FC881-3FEE-4ADD-8B30-6D9AFC4F2778}"/>
              </a:ext>
            </a:extLst>
          </p:cNvPr>
          <p:cNvPicPr>
            <a:picLocks noChangeAspect="1"/>
          </p:cNvPicPr>
          <p:nvPr userDrawn="1"/>
        </p:nvPicPr>
        <p:blipFill rotWithShape="1">
          <a:blip r:embed="rId15">
            <a:extLst>
              <a:ext uri="{28A0092B-C50C-407E-A947-70E740481C1C}">
                <a14:useLocalDpi xmlns:a14="http://schemas.microsoft.com/office/drawing/2010/main" val="0"/>
              </a:ext>
            </a:extLst>
          </a:blip>
          <a:srcRect l="77063" b="32779"/>
          <a:stretch/>
        </p:blipFill>
        <p:spPr>
          <a:xfrm>
            <a:off x="9395460" y="0"/>
            <a:ext cx="2796540" cy="1598415"/>
          </a:xfrm>
          <a:prstGeom prst="rect">
            <a:avLst/>
          </a:prstGeom>
        </p:spPr>
      </p:pic>
      <p:sp>
        <p:nvSpPr>
          <p:cNvPr id="14" name="标题 9">
            <a:extLst>
              <a:ext uri="{FF2B5EF4-FFF2-40B4-BE49-F238E27FC236}">
                <a16:creationId xmlns:a16="http://schemas.microsoft.com/office/drawing/2014/main" id="{18B2922A-4CAE-42B2-AEB9-B51BDF0E3D8B}"/>
              </a:ext>
            </a:extLst>
          </p:cNvPr>
          <p:cNvSpPr>
            <a:spLocks noGrp="1"/>
          </p:cNvSpPr>
          <p:nvPr>
            <p:ph type="title" hasCustomPrompt="1"/>
          </p:nvPr>
        </p:nvSpPr>
        <p:spPr>
          <a:xfrm>
            <a:off x="8167552" y="1280753"/>
            <a:ext cx="1354217" cy="4514056"/>
          </a:xfrm>
          <a:noFill/>
        </p:spPr>
        <p:txBody>
          <a:bodyPr vert="eaVert" wrap="none" lIns="0" tIns="0" rIns="0" bIns="0" rtlCol="0">
            <a:spAutoFit/>
          </a:bodyPr>
          <a:lstStyle>
            <a:lvl1pPr>
              <a:lnSpc>
                <a:spcPct val="100000"/>
              </a:lnSpc>
              <a:defRPr lang="zh-CN" altLang="en-US" sz="8800">
                <a:solidFill>
                  <a:schemeClr val="bg1"/>
                </a:solidFill>
                <a:effectLst>
                  <a:outerShdw dist="38100" dir="2700000" algn="tl" rotWithShape="0">
                    <a:srgbClr val="2E83AC"/>
                  </a:outerShdw>
                </a:effectLst>
                <a:latin typeface="+mn-lt"/>
                <a:ea typeface="+mn-ea"/>
                <a:cs typeface="+mn-cs"/>
              </a:defRPr>
            </a:lvl1pPr>
          </a:lstStyle>
          <a:p>
            <a:pPr marL="0" lvl="0" algn="ctr"/>
            <a:r>
              <a:rPr lang="zh-CN" altLang="en-US" dirty="0"/>
              <a:t>编辑标题</a:t>
            </a:r>
          </a:p>
        </p:txBody>
      </p:sp>
      <p:sp>
        <p:nvSpPr>
          <p:cNvPr id="21" name="文本占位符 20">
            <a:extLst>
              <a:ext uri="{FF2B5EF4-FFF2-40B4-BE49-F238E27FC236}">
                <a16:creationId xmlns:a16="http://schemas.microsoft.com/office/drawing/2014/main" id="{381B52A8-16E7-40E6-837E-98A6E856BAF3}"/>
              </a:ext>
            </a:extLst>
          </p:cNvPr>
          <p:cNvSpPr>
            <a:spLocks noGrp="1"/>
          </p:cNvSpPr>
          <p:nvPr>
            <p:ph type="body" sz="quarter" idx="10" hasCustomPrompt="1"/>
          </p:nvPr>
        </p:nvSpPr>
        <p:spPr>
          <a:xfrm>
            <a:off x="7588355" y="1110462"/>
            <a:ext cx="626325" cy="2257028"/>
          </a:xfrm>
          <a:noFill/>
        </p:spPr>
        <p:txBody>
          <a:bodyPr vert="eaVert" wrap="none" lIns="0" tIns="0" rIns="0" bIns="0" rtlCol="0" anchor="ctr" anchorCtr="0">
            <a:spAutoFit/>
          </a:bodyPr>
          <a:lstStyle>
            <a:lvl1pPr marL="0" indent="0">
              <a:buNone/>
              <a:defRPr lang="zh-CN" altLang="en-US" sz="4400" dirty="0" smtClean="0">
                <a:solidFill>
                  <a:schemeClr val="bg1"/>
                </a:solidFill>
                <a:effectLst>
                  <a:outerShdw dist="38100" dir="2700000" algn="tl" rotWithShape="0">
                    <a:srgbClr val="2E83AC"/>
                  </a:outerShdw>
                </a:effectLst>
              </a:defRPr>
            </a:lvl1pPr>
            <a:lvl2pPr marL="228600" indent="0">
              <a:buNone/>
              <a:defRPr lang="zh-CN" altLang="en-US" sz="1800" dirty="0" smtClean="0"/>
            </a:lvl2pPr>
            <a:lvl3pPr marL="685800" indent="0">
              <a:buNone/>
              <a:defRPr lang="zh-CN" altLang="en-US" sz="1800" dirty="0" smtClean="0"/>
            </a:lvl3pPr>
            <a:lvl4pPr marL="1143000" indent="0">
              <a:buNone/>
              <a:defRPr lang="zh-CN" altLang="en-US" dirty="0" smtClean="0"/>
            </a:lvl4pPr>
            <a:lvl5pPr marL="1600200" indent="0">
              <a:buNone/>
              <a:defRPr lang="zh-CN" altLang="en-US" dirty="0"/>
            </a:lvl5pPr>
          </a:lstStyle>
          <a:p>
            <a:pPr marL="0" lvl="0" algn="ctr"/>
            <a:r>
              <a:rPr lang="zh-CN" altLang="en-US" dirty="0"/>
              <a:t>编辑文本</a:t>
            </a:r>
          </a:p>
        </p:txBody>
      </p:sp>
    </p:spTree>
    <p:extLst>
      <p:ext uri="{BB962C8B-B14F-4D97-AF65-F5344CB8AC3E}">
        <p14:creationId xmlns:p14="http://schemas.microsoft.com/office/powerpoint/2010/main" val="3706684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1899" fill="hold"/>
                                        <p:tgtEl>
                                          <p:spTgt spid="25"/>
                                        </p:tgtEl>
                                        <p:attrNameLst>
                                          <p:attrName>ppt_x</p:attrName>
                                        </p:attrNameLst>
                                      </p:cBhvr>
                                      <p:tavLst>
                                        <p:tav tm="0">
                                          <p:val>
                                            <p:strVal val="#ppt_x"/>
                                          </p:val>
                                        </p:tav>
                                        <p:tav tm="100000">
                                          <p:val>
                                            <p:strVal val="#ppt_x"/>
                                          </p:val>
                                        </p:tav>
                                      </p:tavLst>
                                    </p:anim>
                                    <p:anim calcmode="lin" valueType="num">
                                      <p:cBhvr additive="base">
                                        <p:cTn id="8" dur="1899"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1988" fill="hold"/>
                                        <p:tgtEl>
                                          <p:spTgt spid="26"/>
                                        </p:tgtEl>
                                        <p:attrNameLst>
                                          <p:attrName>ppt_x</p:attrName>
                                        </p:attrNameLst>
                                      </p:cBhvr>
                                      <p:tavLst>
                                        <p:tav tm="0">
                                          <p:val>
                                            <p:strVal val="#ppt_x"/>
                                          </p:val>
                                        </p:tav>
                                        <p:tav tm="100000">
                                          <p:val>
                                            <p:strVal val="#ppt_x"/>
                                          </p:val>
                                        </p:tav>
                                      </p:tavLst>
                                    </p:anim>
                                    <p:anim calcmode="lin" valueType="num">
                                      <p:cBhvr additive="base">
                                        <p:cTn id="12" dur="1988" fill="hold"/>
                                        <p:tgtEl>
                                          <p:spTgt spid="26"/>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903" fill="hold"/>
                                        <p:tgtEl>
                                          <p:spTgt spid="27"/>
                                        </p:tgtEl>
                                        <p:attrNameLst>
                                          <p:attrName>ppt_x</p:attrName>
                                        </p:attrNameLst>
                                      </p:cBhvr>
                                      <p:tavLst>
                                        <p:tav tm="0">
                                          <p:val>
                                            <p:strVal val="#ppt_x"/>
                                          </p:val>
                                        </p:tav>
                                        <p:tav tm="100000">
                                          <p:val>
                                            <p:strVal val="#ppt_x"/>
                                          </p:val>
                                        </p:tav>
                                      </p:tavLst>
                                    </p:anim>
                                    <p:anim calcmode="lin" valueType="num">
                                      <p:cBhvr additive="base">
                                        <p:cTn id="16" dur="1903" fill="hold"/>
                                        <p:tgtEl>
                                          <p:spTgt spid="27"/>
                                        </p:tgtEl>
                                        <p:attrNameLst>
                                          <p:attrName>ppt_y</p:attrName>
                                        </p:attrNameLst>
                                      </p:cBhvr>
                                      <p:tavLst>
                                        <p:tav tm="0">
                                          <p:val>
                                            <p:strVal val="1+#ppt_h/2"/>
                                          </p:val>
                                        </p:tav>
                                        <p:tav tm="100000">
                                          <p:val>
                                            <p:strVal val="#ppt_y"/>
                                          </p:val>
                                        </p:tav>
                                      </p:tavLst>
                                    </p:anim>
                                  </p:childTnLst>
                                </p:cTn>
                              </p:par>
                              <p:par>
                                <p:cTn id="17" presetID="10" presetClass="entr" presetSubtype="0" fill="hold" nodeType="withEffect">
                                  <p:stCondLst>
                                    <p:cond delay="50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1250"/>
                                        <p:tgtEl>
                                          <p:spTgt spid="36"/>
                                        </p:tgtEl>
                                      </p:cBhvr>
                                    </p:animEffect>
                                  </p:childTnLst>
                                </p:cTn>
                              </p:par>
                              <p:par>
                                <p:cTn id="20" presetID="10" presetClass="entr" presetSubtype="0" fill="hold" nodeType="withEffect">
                                  <p:stCondLst>
                                    <p:cond delay="50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1250"/>
                                        <p:tgtEl>
                                          <p:spTgt spid="37"/>
                                        </p:tgtEl>
                                      </p:cBhvr>
                                    </p:animEffect>
                                  </p:childTnLst>
                                </p:cTn>
                              </p:par>
                              <p:par>
                                <p:cTn id="23" presetID="50" presetClass="entr" presetSubtype="0" decel="100000" fill="hold" nodeType="withEffect">
                                  <p:stCondLst>
                                    <p:cond delay="500"/>
                                  </p:stCondLst>
                                  <p:childTnLst>
                                    <p:set>
                                      <p:cBhvr>
                                        <p:cTn id="24" dur="1" fill="hold">
                                          <p:stCondLst>
                                            <p:cond delay="0"/>
                                          </p:stCondLst>
                                        </p:cTn>
                                        <p:tgtEl>
                                          <p:spTgt spid="28"/>
                                        </p:tgtEl>
                                        <p:attrNameLst>
                                          <p:attrName>style.visibility</p:attrName>
                                        </p:attrNameLst>
                                      </p:cBhvr>
                                      <p:to>
                                        <p:strVal val="visible"/>
                                      </p:to>
                                    </p:set>
                                    <p:anim calcmode="lin" valueType="num">
                                      <p:cBhvr>
                                        <p:cTn id="25" dur="1250" fill="hold"/>
                                        <p:tgtEl>
                                          <p:spTgt spid="28"/>
                                        </p:tgtEl>
                                        <p:attrNameLst>
                                          <p:attrName>ppt_w</p:attrName>
                                        </p:attrNameLst>
                                      </p:cBhvr>
                                      <p:tavLst>
                                        <p:tav tm="0">
                                          <p:val>
                                            <p:strVal val="#ppt_w+.3"/>
                                          </p:val>
                                        </p:tav>
                                        <p:tav tm="100000">
                                          <p:val>
                                            <p:strVal val="#ppt_w"/>
                                          </p:val>
                                        </p:tav>
                                      </p:tavLst>
                                    </p:anim>
                                    <p:anim calcmode="lin" valueType="num">
                                      <p:cBhvr>
                                        <p:cTn id="26" dur="1250" fill="hold"/>
                                        <p:tgtEl>
                                          <p:spTgt spid="28"/>
                                        </p:tgtEl>
                                        <p:attrNameLst>
                                          <p:attrName>ppt_h</p:attrName>
                                        </p:attrNameLst>
                                      </p:cBhvr>
                                      <p:tavLst>
                                        <p:tav tm="0">
                                          <p:val>
                                            <p:strVal val="#ppt_h"/>
                                          </p:val>
                                        </p:tav>
                                        <p:tav tm="100000">
                                          <p:val>
                                            <p:strVal val="#ppt_h"/>
                                          </p:val>
                                        </p:tav>
                                      </p:tavLst>
                                    </p:anim>
                                    <p:animEffect transition="in" filter="fade">
                                      <p:cBhvr>
                                        <p:cTn id="27" dur="1250"/>
                                        <p:tgtEl>
                                          <p:spTgt spid="28"/>
                                        </p:tgtEl>
                                      </p:cBhvr>
                                    </p:animEffect>
                                  </p:childTnLst>
                                </p:cTn>
                              </p:par>
                              <p:par>
                                <p:cTn id="28" presetID="6" presetClass="entr" presetSubtype="32" fill="hold" nodeType="withEffect">
                                  <p:stCondLst>
                                    <p:cond delay="750"/>
                                  </p:stCondLst>
                                  <p:childTnLst>
                                    <p:set>
                                      <p:cBhvr>
                                        <p:cTn id="29" dur="1" fill="hold">
                                          <p:stCondLst>
                                            <p:cond delay="0"/>
                                          </p:stCondLst>
                                        </p:cTn>
                                        <p:tgtEl>
                                          <p:spTgt spid="22"/>
                                        </p:tgtEl>
                                        <p:attrNameLst>
                                          <p:attrName>style.visibility</p:attrName>
                                        </p:attrNameLst>
                                      </p:cBhvr>
                                      <p:to>
                                        <p:strVal val="visible"/>
                                      </p:to>
                                    </p:set>
                                    <p:animEffect transition="in" filter="circle(out)">
                                      <p:cBhvr>
                                        <p:cTn id="30" dur="1500"/>
                                        <p:tgtEl>
                                          <p:spTgt spid="22"/>
                                        </p:tgtEl>
                                      </p:cBhvr>
                                    </p:animEffect>
                                  </p:childTnLst>
                                </p:cTn>
                              </p:par>
                              <p:par>
                                <p:cTn id="31" presetID="10" presetClass="entr" presetSubtype="0" fill="hold" nodeType="withEffect">
                                  <p:stCondLst>
                                    <p:cond delay="786"/>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1212"/>
                                        <p:tgtEl>
                                          <p:spTgt spid="30"/>
                                        </p:tgtEl>
                                      </p:cBhvr>
                                    </p:animEffect>
                                  </p:childTnLst>
                                </p:cTn>
                              </p:par>
                              <p:par>
                                <p:cTn id="34" presetID="10" presetClass="entr" presetSubtype="0" fill="hold" nodeType="withEffect">
                                  <p:stCondLst>
                                    <p:cond delay="738"/>
                                  </p:stCondLst>
                                  <p:childTnLst>
                                    <p:set>
                                      <p:cBhvr>
                                        <p:cTn id="35" dur="1" fill="hold">
                                          <p:stCondLst>
                                            <p:cond delay="0"/>
                                          </p:stCondLst>
                                        </p:cTn>
                                        <p:tgtEl>
                                          <p:spTgt spid="35"/>
                                        </p:tgtEl>
                                        <p:attrNameLst>
                                          <p:attrName>style.visibility</p:attrName>
                                        </p:attrNameLst>
                                      </p:cBhvr>
                                      <p:to>
                                        <p:strVal val="visible"/>
                                      </p:to>
                                    </p:set>
                                    <p:animEffect transition="in" filter="fade">
                                      <p:cBhvr>
                                        <p:cTn id="36" dur="1395"/>
                                        <p:tgtEl>
                                          <p:spTgt spid="35"/>
                                        </p:tgtEl>
                                      </p:cBhvr>
                                    </p:animEffect>
                                  </p:childTnLst>
                                </p:cTn>
                              </p:par>
                              <p:par>
                                <p:cTn id="37" presetID="10" presetClass="entr" presetSubtype="0" fill="hold" nodeType="withEffect">
                                  <p:stCondLst>
                                    <p:cond delay="599"/>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1157"/>
                                        <p:tgtEl>
                                          <p:spTgt spid="31"/>
                                        </p:tgtEl>
                                      </p:cBhvr>
                                    </p:animEffect>
                                  </p:childTnLst>
                                </p:cTn>
                              </p:par>
                              <p:par>
                                <p:cTn id="40" presetID="10" presetClass="entr" presetSubtype="0" fill="hold" nodeType="withEffect">
                                  <p:stCondLst>
                                    <p:cond delay="865"/>
                                  </p:stCondLst>
                                  <p:childTnLst>
                                    <p:set>
                                      <p:cBhvr>
                                        <p:cTn id="41" dur="1" fill="hold">
                                          <p:stCondLst>
                                            <p:cond delay="0"/>
                                          </p:stCondLst>
                                        </p:cTn>
                                        <p:tgtEl>
                                          <p:spTgt spid="32"/>
                                        </p:tgtEl>
                                        <p:attrNameLst>
                                          <p:attrName>style.visibility</p:attrName>
                                        </p:attrNameLst>
                                      </p:cBhvr>
                                      <p:to>
                                        <p:strVal val="visible"/>
                                      </p:to>
                                    </p:set>
                                    <p:animEffect transition="in" filter="fade">
                                      <p:cBhvr>
                                        <p:cTn id="42" dur="1172"/>
                                        <p:tgtEl>
                                          <p:spTgt spid="32"/>
                                        </p:tgtEl>
                                      </p:cBhvr>
                                    </p:animEffect>
                                  </p:childTnLst>
                                </p:cTn>
                              </p:par>
                              <p:par>
                                <p:cTn id="43" presetID="10" presetClass="entr" presetSubtype="0" fill="hold" nodeType="withEffect">
                                  <p:stCondLst>
                                    <p:cond delay="889"/>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373"/>
                                        <p:tgtEl>
                                          <p:spTgt spid="29"/>
                                        </p:tgtEl>
                                      </p:cBhvr>
                                    </p:animEffect>
                                  </p:childTnLst>
                                </p:cTn>
                              </p:par>
                              <p:par>
                                <p:cTn id="46" presetID="10" presetClass="entr" presetSubtype="0" fill="hold" nodeType="withEffect">
                                  <p:stCondLst>
                                    <p:cond delay="578"/>
                                  </p:stCondLst>
                                  <p:childTnLst>
                                    <p:set>
                                      <p:cBhvr>
                                        <p:cTn id="47" dur="1" fill="hold">
                                          <p:stCondLst>
                                            <p:cond delay="0"/>
                                          </p:stCondLst>
                                        </p:cTn>
                                        <p:tgtEl>
                                          <p:spTgt spid="34"/>
                                        </p:tgtEl>
                                        <p:attrNameLst>
                                          <p:attrName>style.visibility</p:attrName>
                                        </p:attrNameLst>
                                      </p:cBhvr>
                                      <p:to>
                                        <p:strVal val="visible"/>
                                      </p:to>
                                    </p:set>
                                    <p:animEffect transition="in" filter="fade">
                                      <p:cBhvr>
                                        <p:cTn id="48" dur="1373"/>
                                        <p:tgtEl>
                                          <p:spTgt spid="34"/>
                                        </p:tgtEl>
                                      </p:cBhvr>
                                    </p:animEffect>
                                  </p:childTnLst>
                                </p:cTn>
                              </p:par>
                              <p:par>
                                <p:cTn id="49" presetID="22" presetClass="entr" presetSubtype="4" fill="hold" nodeType="withEffect">
                                  <p:stCondLst>
                                    <p:cond delay="1500"/>
                                  </p:stCondLst>
                                  <p:childTnLst>
                                    <p:set>
                                      <p:cBhvr>
                                        <p:cTn id="50" dur="1" fill="hold">
                                          <p:stCondLst>
                                            <p:cond delay="0"/>
                                          </p:stCondLst>
                                        </p:cTn>
                                        <p:tgtEl>
                                          <p:spTgt spid="23"/>
                                        </p:tgtEl>
                                        <p:attrNameLst>
                                          <p:attrName>style.visibility</p:attrName>
                                        </p:attrNameLst>
                                      </p:cBhvr>
                                      <p:to>
                                        <p:strVal val="visible"/>
                                      </p:to>
                                    </p:set>
                                    <p:animEffect transition="in" filter="wipe(down)">
                                      <p:cBhvr>
                                        <p:cTn id="51" dur="750"/>
                                        <p:tgtEl>
                                          <p:spTgt spid="23"/>
                                        </p:tgtEl>
                                      </p:cBhvr>
                                    </p:animEffect>
                                  </p:childTnLst>
                                </p:cTn>
                              </p:par>
                              <p:par>
                                <p:cTn id="52" presetID="2" presetClass="entr" presetSubtype="2" decel="80000" fill="hold" nodeType="withEffect">
                                  <p:stCondLst>
                                    <p:cond delay="1000"/>
                                  </p:stCondLst>
                                  <p:childTnLst>
                                    <p:set>
                                      <p:cBhvr>
                                        <p:cTn id="53" dur="1" fill="hold">
                                          <p:stCondLst>
                                            <p:cond delay="0"/>
                                          </p:stCondLst>
                                        </p:cTn>
                                        <p:tgtEl>
                                          <p:spTgt spid="33"/>
                                        </p:tgtEl>
                                        <p:attrNameLst>
                                          <p:attrName>style.visibility</p:attrName>
                                        </p:attrNameLst>
                                      </p:cBhvr>
                                      <p:to>
                                        <p:strVal val="visible"/>
                                      </p:to>
                                    </p:set>
                                    <p:anim calcmode="lin" valueType="num">
                                      <p:cBhvr additive="base">
                                        <p:cTn id="54" dur="1500" fill="hold"/>
                                        <p:tgtEl>
                                          <p:spTgt spid="33"/>
                                        </p:tgtEl>
                                        <p:attrNameLst>
                                          <p:attrName>ppt_x</p:attrName>
                                        </p:attrNameLst>
                                      </p:cBhvr>
                                      <p:tavLst>
                                        <p:tav tm="0">
                                          <p:val>
                                            <p:strVal val="1+#ppt_w/2"/>
                                          </p:val>
                                        </p:tav>
                                        <p:tav tm="100000">
                                          <p:val>
                                            <p:strVal val="#ppt_x"/>
                                          </p:val>
                                        </p:tav>
                                      </p:tavLst>
                                    </p:anim>
                                    <p:anim calcmode="lin" valueType="num">
                                      <p:cBhvr additive="base">
                                        <p:cTn id="55" dur="1500" fill="hold"/>
                                        <p:tgtEl>
                                          <p:spTgt spid="33"/>
                                        </p:tgtEl>
                                        <p:attrNameLst>
                                          <p:attrName>ppt_y</p:attrName>
                                        </p:attrNameLst>
                                      </p:cBhvr>
                                      <p:tavLst>
                                        <p:tav tm="0">
                                          <p:val>
                                            <p:strVal val="#ppt_y"/>
                                          </p:val>
                                        </p:tav>
                                        <p:tav tm="100000">
                                          <p:val>
                                            <p:strVal val="#ppt_y"/>
                                          </p:val>
                                        </p:tav>
                                      </p:tavLst>
                                    </p:anim>
                                  </p:childTnLst>
                                </p:cTn>
                              </p:par>
                              <p:par>
                                <p:cTn id="56" presetID="14" presetClass="entr" presetSubtype="5" fill="hold" grpId="1" nodeType="withEffect">
                                  <p:stCondLst>
                                    <p:cond delay="1500"/>
                                  </p:stCondLst>
                                  <p:childTnLst>
                                    <p:set>
                                      <p:cBhvr>
                                        <p:cTn id="57" dur="1" fill="hold">
                                          <p:stCondLst>
                                            <p:cond delay="0"/>
                                          </p:stCondLst>
                                        </p:cTn>
                                        <p:tgtEl>
                                          <p:spTgt spid="21"/>
                                        </p:tgtEl>
                                        <p:attrNameLst>
                                          <p:attrName>style.visibility</p:attrName>
                                        </p:attrNameLst>
                                      </p:cBhvr>
                                      <p:to>
                                        <p:strVal val="visible"/>
                                      </p:to>
                                    </p:set>
                                    <p:animEffect transition="in" filter="randombar(vertical)">
                                      <p:cBhvr>
                                        <p:cTn id="58" dur="1000"/>
                                        <p:tgtEl>
                                          <p:spTgt spid="21"/>
                                        </p:tgtEl>
                                      </p:cBhvr>
                                    </p:animEffect>
                                  </p:childTnLst>
                                </p:cTn>
                              </p:par>
                              <p:par>
                                <p:cTn id="59" presetID="14" presetClass="entr" presetSubtype="5" fill="hold" grpId="1" nodeType="withEffect">
                                  <p:stCondLst>
                                    <p:cond delay="1750"/>
                                  </p:stCondLst>
                                  <p:childTnLst>
                                    <p:set>
                                      <p:cBhvr>
                                        <p:cTn id="60" dur="1" fill="hold">
                                          <p:stCondLst>
                                            <p:cond delay="0"/>
                                          </p:stCondLst>
                                        </p:cTn>
                                        <p:tgtEl>
                                          <p:spTgt spid="14"/>
                                        </p:tgtEl>
                                        <p:attrNameLst>
                                          <p:attrName>style.visibility</p:attrName>
                                        </p:attrNameLst>
                                      </p:cBhvr>
                                      <p:to>
                                        <p:strVal val="visible"/>
                                      </p:to>
                                    </p:set>
                                    <p:animEffect transition="in" filter="randombar(vertical)">
                                      <p:cBhvr>
                                        <p:cTn id="61"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1"/>
      <p:bldP spid="21" grpId="1">
        <p:tmplLst>
          <p:tmpl>
            <p:tnLst>
              <p:par>
                <p:cTn presetID="14" presetClass="entr" presetSubtype="5" fill="hold" nodeType="withEffect">
                  <p:stCondLst>
                    <p:cond delay="1500"/>
                  </p:stCondLst>
                  <p:childTnLst>
                    <p:set>
                      <p:cBhvr>
                        <p:cTn dur="1" fill="hold">
                          <p:stCondLst>
                            <p:cond delay="0"/>
                          </p:stCondLst>
                        </p:cTn>
                        <p:tgtEl>
                          <p:spTgt spid="21"/>
                        </p:tgtEl>
                        <p:attrNameLst>
                          <p:attrName>style.visibility</p:attrName>
                        </p:attrNameLst>
                      </p:cBhvr>
                      <p:to>
                        <p:strVal val="visible"/>
                      </p:to>
                    </p:set>
                    <p:animEffect transition="in" filter="randombar(vertical)">
                      <p:cBhvr>
                        <p:cTn dur="1000"/>
                        <p:tgtEl>
                          <p:spTgt spid="21"/>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页">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2F1AC87-7E77-4E84-BEAA-E91665EBFDB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38735"/>
          <a:stretch/>
        </p:blipFill>
        <p:spPr>
          <a:xfrm>
            <a:off x="0" y="2126437"/>
            <a:ext cx="12188360" cy="4731563"/>
          </a:xfrm>
          <a:prstGeom prst="rect">
            <a:avLst/>
          </a:prstGeom>
        </p:spPr>
      </p:pic>
      <p:pic>
        <p:nvPicPr>
          <p:cNvPr id="6" name="图片 5">
            <a:extLst>
              <a:ext uri="{FF2B5EF4-FFF2-40B4-BE49-F238E27FC236}">
                <a16:creationId xmlns:a16="http://schemas.microsoft.com/office/drawing/2014/main" id="{91C2A95E-3501-4FB2-A1BB-C84ECBCA37D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50000" t="47556"/>
          <a:stretch/>
        </p:blipFill>
        <p:spPr>
          <a:xfrm>
            <a:off x="0" y="0"/>
            <a:ext cx="1051560" cy="1177340"/>
          </a:xfrm>
          <a:prstGeom prst="rect">
            <a:avLst/>
          </a:prstGeom>
        </p:spPr>
      </p:pic>
      <p:sp>
        <p:nvSpPr>
          <p:cNvPr id="7" name="标题 1">
            <a:extLst>
              <a:ext uri="{FF2B5EF4-FFF2-40B4-BE49-F238E27FC236}">
                <a16:creationId xmlns:a16="http://schemas.microsoft.com/office/drawing/2014/main" id="{A4C7AA21-684D-4DA0-AA3E-FC77C9BD344A}"/>
              </a:ext>
            </a:extLst>
          </p:cNvPr>
          <p:cNvSpPr>
            <a:spLocks noGrp="1"/>
          </p:cNvSpPr>
          <p:nvPr>
            <p:ph type="title" hasCustomPrompt="1"/>
          </p:nvPr>
        </p:nvSpPr>
        <p:spPr>
          <a:xfrm>
            <a:off x="776883" y="120382"/>
            <a:ext cx="2236510" cy="646331"/>
          </a:xfrm>
        </p:spPr>
        <p:txBody>
          <a:bodyPr vert="horz" wrap="none">
            <a:spAutoFit/>
          </a:bodyPr>
          <a:lstStyle>
            <a:lvl1pPr algn="l">
              <a:defRPr sz="4000">
                <a:solidFill>
                  <a:srgbClr val="2E83AC">
                    <a:alpha val="90000"/>
                  </a:srgbClr>
                </a:solidFill>
                <a:effectLst>
                  <a:outerShdw dist="38100" dir="2700000" algn="tl" rotWithShape="0">
                    <a:schemeClr val="bg1"/>
                  </a:outerShdw>
                </a:effectLst>
              </a:defRPr>
            </a:lvl1pPr>
          </a:lstStyle>
          <a:p>
            <a:r>
              <a:rPr lang="zh-CN" altLang="en-US" dirty="0"/>
              <a:t>编辑标题</a:t>
            </a:r>
          </a:p>
        </p:txBody>
      </p:sp>
    </p:spTree>
    <p:extLst>
      <p:ext uri="{BB962C8B-B14F-4D97-AF65-F5344CB8AC3E}">
        <p14:creationId xmlns:p14="http://schemas.microsoft.com/office/powerpoint/2010/main" val="1588164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页-小标题">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400C0A4-DB7C-4A1F-9428-B4DFCE42FB2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38735"/>
          <a:stretch/>
        </p:blipFill>
        <p:spPr>
          <a:xfrm>
            <a:off x="0" y="2126437"/>
            <a:ext cx="12188360" cy="4731563"/>
          </a:xfrm>
          <a:prstGeom prst="rect">
            <a:avLst/>
          </a:prstGeom>
        </p:spPr>
      </p:pic>
      <p:sp>
        <p:nvSpPr>
          <p:cNvPr id="6" name="文本占位符 5">
            <a:extLst>
              <a:ext uri="{FF2B5EF4-FFF2-40B4-BE49-F238E27FC236}">
                <a16:creationId xmlns:a16="http://schemas.microsoft.com/office/drawing/2014/main" id="{EA65532B-693B-45BC-8173-103C0BFF8947}"/>
              </a:ext>
            </a:extLst>
          </p:cNvPr>
          <p:cNvSpPr>
            <a:spLocks noGrp="1"/>
          </p:cNvSpPr>
          <p:nvPr>
            <p:ph type="body" sz="quarter" idx="10" hasCustomPrompt="1"/>
          </p:nvPr>
        </p:nvSpPr>
        <p:spPr>
          <a:xfrm>
            <a:off x="5297230" y="928916"/>
            <a:ext cx="1826141" cy="535531"/>
          </a:xfrm>
        </p:spPr>
        <p:txBody>
          <a:bodyPr wrap="none" anchor="ctr" anchorCtr="0">
            <a:spAutoFit/>
          </a:bodyPr>
          <a:lstStyle>
            <a:lvl1pPr marL="0" indent="0" algn="l">
              <a:buNone/>
              <a:defRPr sz="320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zh-CN" altLang="en-US" dirty="0"/>
              <a:t>编辑文本</a:t>
            </a:r>
          </a:p>
        </p:txBody>
      </p:sp>
      <p:pic>
        <p:nvPicPr>
          <p:cNvPr id="7" name="图片 6">
            <a:extLst>
              <a:ext uri="{FF2B5EF4-FFF2-40B4-BE49-F238E27FC236}">
                <a16:creationId xmlns:a16="http://schemas.microsoft.com/office/drawing/2014/main" id="{2D425050-6EC2-4085-B2C5-229D98F6285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50000" t="47556"/>
          <a:stretch/>
        </p:blipFill>
        <p:spPr>
          <a:xfrm>
            <a:off x="0" y="0"/>
            <a:ext cx="1051560" cy="1177340"/>
          </a:xfrm>
          <a:prstGeom prst="rect">
            <a:avLst/>
          </a:prstGeom>
        </p:spPr>
      </p:pic>
      <p:sp>
        <p:nvSpPr>
          <p:cNvPr id="8" name="标题 1">
            <a:extLst>
              <a:ext uri="{FF2B5EF4-FFF2-40B4-BE49-F238E27FC236}">
                <a16:creationId xmlns:a16="http://schemas.microsoft.com/office/drawing/2014/main" id="{A8761517-69FA-42ED-A8B8-8A1D0AC17151}"/>
              </a:ext>
            </a:extLst>
          </p:cNvPr>
          <p:cNvSpPr>
            <a:spLocks noGrp="1"/>
          </p:cNvSpPr>
          <p:nvPr>
            <p:ph type="title" hasCustomPrompt="1"/>
          </p:nvPr>
        </p:nvSpPr>
        <p:spPr>
          <a:xfrm>
            <a:off x="776883" y="120382"/>
            <a:ext cx="2236510" cy="646331"/>
          </a:xfrm>
        </p:spPr>
        <p:txBody>
          <a:bodyPr vert="horz" wrap="none">
            <a:spAutoFit/>
          </a:bodyPr>
          <a:lstStyle>
            <a:lvl1pPr algn="l">
              <a:defRPr sz="4000">
                <a:solidFill>
                  <a:srgbClr val="2E83AC">
                    <a:alpha val="90000"/>
                  </a:srgbClr>
                </a:solidFill>
                <a:effectLst>
                  <a:outerShdw dist="38100" dir="2700000" algn="tl" rotWithShape="0">
                    <a:schemeClr val="bg1"/>
                  </a:outerShdw>
                </a:effectLst>
              </a:defRPr>
            </a:lvl1pPr>
          </a:lstStyle>
          <a:p>
            <a:r>
              <a:rPr lang="zh-CN" altLang="en-US" dirty="0"/>
              <a:t>编辑标题</a:t>
            </a:r>
          </a:p>
        </p:txBody>
      </p:sp>
      <p:pic>
        <p:nvPicPr>
          <p:cNvPr id="9" name="图片 8">
            <a:extLst>
              <a:ext uri="{FF2B5EF4-FFF2-40B4-BE49-F238E27FC236}">
                <a16:creationId xmlns:a16="http://schemas.microsoft.com/office/drawing/2014/main" id="{E210F6E7-48E9-4803-8A62-3019A18FB19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flipH="1">
            <a:off x="4895346" y="766713"/>
            <a:ext cx="469135" cy="697734"/>
          </a:xfrm>
          <a:prstGeom prst="rect">
            <a:avLst/>
          </a:prstGeom>
        </p:spPr>
      </p:pic>
    </p:spTree>
    <p:extLst>
      <p:ext uri="{BB962C8B-B14F-4D97-AF65-F5344CB8AC3E}">
        <p14:creationId xmlns:p14="http://schemas.microsoft.com/office/powerpoint/2010/main" val="542553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ppt_x</p:attrName>
                                        </p:attrNameLst>
                                      </p:cBhvr>
                                      <p:tavLst>
                                        <p:tav tm="0">
                                          <p:val>
                                            <p:strVal val="#ppt_x"/>
                                          </p:val>
                                        </p:tav>
                                        <p:tav tm="100000">
                                          <p:val>
                                            <p:strVal val="#ppt_x"/>
                                          </p:val>
                                        </p:tav>
                                      </p:tavLst>
                                    </p:anim>
                                    <p:anim calcmode="lin" valueType="num">
                                      <p:cBhvr>
                                        <p:cTn id="8" dur="500" fill="hold"/>
                                        <p:tgtEl>
                                          <p:spTgt spid="9"/>
                                        </p:tgtEl>
                                        <p:attrNameLst>
                                          <p:attrName>ppt_y</p:attrName>
                                        </p:attrNameLst>
                                      </p:cBhvr>
                                      <p:tavLst>
                                        <p:tav tm="0">
                                          <p:val>
                                            <p:strVal val="#ppt_y+#ppt_h/2"/>
                                          </p:val>
                                        </p:tav>
                                        <p:tav tm="100000">
                                          <p:val>
                                            <p:strVal val="#ppt_y"/>
                                          </p:val>
                                        </p:tav>
                                      </p:tavLst>
                                    </p:anim>
                                    <p:anim calcmode="lin" valueType="num">
                                      <p:cBhvr>
                                        <p:cTn id="9" dur="500" fill="hold"/>
                                        <p:tgtEl>
                                          <p:spTgt spid="9"/>
                                        </p:tgtEl>
                                        <p:attrNameLst>
                                          <p:attrName>ppt_w</p:attrName>
                                        </p:attrNameLst>
                                      </p:cBhvr>
                                      <p:tavLst>
                                        <p:tav tm="0">
                                          <p:val>
                                            <p:strVal val="#ppt_w"/>
                                          </p:val>
                                        </p:tav>
                                        <p:tav tm="100000">
                                          <p:val>
                                            <p:strVal val="#ppt_w"/>
                                          </p:val>
                                        </p:tav>
                                      </p:tavLst>
                                    </p:anim>
                                    <p:anim calcmode="lin" valueType="num">
                                      <p:cBhvr>
                                        <p:cTn id="10" dur="500" fill="hold"/>
                                        <p:tgtEl>
                                          <p:spTgt spid="9"/>
                                        </p:tgtEl>
                                        <p:attrNameLst>
                                          <p:attrName>ppt_h</p:attrName>
                                        </p:attrNameLst>
                                      </p:cBhvr>
                                      <p:tavLst>
                                        <p:tav tm="0">
                                          <p:val>
                                            <p:fltVal val="0"/>
                                          </p:val>
                                        </p:tav>
                                        <p:tav tm="100000">
                                          <p:val>
                                            <p:strVal val="#ppt_h"/>
                                          </p:val>
                                        </p:tav>
                                      </p:tavLst>
                                    </p:anim>
                                  </p:childTnLst>
                                </p:cTn>
                              </p:par>
                              <p:par>
                                <p:cTn id="11" presetID="22" presetClass="entr" presetSubtype="8"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wipe(left)">
                                      <p:cBhvr>
                                        <p:cTn id="13" dur="75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22" presetClass="entr" presetSubtype="8" fill="hold" nodeType="with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left)">
                      <p:cBhvr>
                        <p:cTn dur="750"/>
                        <p:tgtEl>
                          <p:spTgt spid="6"/>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AAD0DD"/>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EDF7F50-9DDC-429D-A844-AD51A1F5FD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E12E0433-87B9-4779-86C5-57874C3D41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8FD3B07-D806-4BE0-B72B-DB0275B7B0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8137CA-D131-4EF6-9B14-D9F7E276C745}" type="datetimeFigureOut">
              <a:rPr lang="zh-CN" altLang="en-US" smtClean="0"/>
              <a:t>2019-07-01</a:t>
            </a:fld>
            <a:endParaRPr lang="zh-CN" altLang="en-US"/>
          </a:p>
        </p:txBody>
      </p:sp>
      <p:sp>
        <p:nvSpPr>
          <p:cNvPr id="5" name="页脚占位符 4">
            <a:extLst>
              <a:ext uri="{FF2B5EF4-FFF2-40B4-BE49-F238E27FC236}">
                <a16:creationId xmlns:a16="http://schemas.microsoft.com/office/drawing/2014/main" id="{0C1F2046-F07B-4D3E-A33F-27E4276A78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095F106-1773-47AA-88ED-9215FDFC77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755A1B-FC52-483B-B683-58CCB7978464}" type="slidenum">
              <a:rPr lang="zh-CN" altLang="en-US" smtClean="0"/>
              <a:t>‹#›</a:t>
            </a:fld>
            <a:endParaRPr lang="zh-CN" altLang="en-US"/>
          </a:p>
        </p:txBody>
      </p:sp>
    </p:spTree>
    <p:extLst>
      <p:ext uri="{BB962C8B-B14F-4D97-AF65-F5344CB8AC3E}">
        <p14:creationId xmlns:p14="http://schemas.microsoft.com/office/powerpoint/2010/main" val="536053326"/>
      </p:ext>
    </p:extLst>
  </p:cSld>
  <p:clrMap bg1="lt1" tx1="dk1" bg2="lt2" tx2="dk2" accent1="accent1" accent2="accent2" accent3="accent3" accent4="accent4" accent5="accent5" accent6="accent6" hlink="hlink" folHlink="folHlink"/>
  <p:sldLayoutIdLst>
    <p:sldLayoutId id="2147483655" r:id="rId1"/>
    <p:sldLayoutId id="2147483661" r:id="rId2"/>
    <p:sldLayoutId id="2147483660" r:id="rId3"/>
    <p:sldLayoutId id="2147483654" r:id="rId4"/>
    <p:sldLayoutId id="214748366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7.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19.jp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尤克里里">
            <a:hlinkClick r:id="" action="ppaction://media"/>
            <a:extLst>
              <a:ext uri="{FF2B5EF4-FFF2-40B4-BE49-F238E27FC236}">
                <a16:creationId xmlns:a16="http://schemas.microsoft.com/office/drawing/2014/main" id="{986F7E62-7D64-4F0D-8814-D3FEB6C952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32092" y="7016750"/>
            <a:ext cx="609600" cy="609600"/>
          </a:xfrm>
          <a:prstGeom prst="rect">
            <a:avLst/>
          </a:prstGeom>
        </p:spPr>
      </p:pic>
      <p:sp>
        <p:nvSpPr>
          <p:cNvPr id="35" name="文本框 34">
            <a:extLst>
              <a:ext uri="{FF2B5EF4-FFF2-40B4-BE49-F238E27FC236}">
                <a16:creationId xmlns:a16="http://schemas.microsoft.com/office/drawing/2014/main" id="{116FEEC7-58CF-4A7A-B3FF-BCF82C312A6C}"/>
              </a:ext>
            </a:extLst>
          </p:cNvPr>
          <p:cNvSpPr txBox="1"/>
          <p:nvPr/>
        </p:nvSpPr>
        <p:spPr>
          <a:xfrm>
            <a:off x="9854393" y="3281224"/>
            <a:ext cx="461665" cy="1785104"/>
          </a:xfrm>
          <a:prstGeom prst="rect">
            <a:avLst/>
          </a:prstGeom>
          <a:noFill/>
        </p:spPr>
        <p:txBody>
          <a:bodyPr vert="eaVert" wrap="none" rtlCol="0">
            <a:spAutoFit/>
          </a:bodyPr>
          <a:lstStyle/>
          <a:p>
            <a:r>
              <a:rPr lang="zh-CN" altLang="en-US" i="1" spc="-150" dirty="0">
                <a:solidFill>
                  <a:srgbClr val="2E83AC"/>
                </a:solidFill>
              </a:rPr>
              <a:t>人教版必修一地理</a:t>
            </a:r>
          </a:p>
        </p:txBody>
      </p:sp>
      <p:sp>
        <p:nvSpPr>
          <p:cNvPr id="33" name="文本框 32">
            <a:extLst>
              <a:ext uri="{FF2B5EF4-FFF2-40B4-BE49-F238E27FC236}">
                <a16:creationId xmlns:a16="http://schemas.microsoft.com/office/drawing/2014/main" id="{51341B17-1161-4B11-A337-4D8C00D3408C}"/>
              </a:ext>
            </a:extLst>
          </p:cNvPr>
          <p:cNvSpPr txBox="1"/>
          <p:nvPr/>
        </p:nvSpPr>
        <p:spPr>
          <a:xfrm>
            <a:off x="9596758" y="2625792"/>
            <a:ext cx="461665" cy="1938992"/>
          </a:xfrm>
          <a:prstGeom prst="rect">
            <a:avLst/>
          </a:prstGeom>
          <a:noFill/>
          <a:effectLst>
            <a:softEdge rad="139700"/>
          </a:effectLst>
        </p:spPr>
        <p:txBody>
          <a:bodyPr vert="eaVert" wrap="none" rtlCol="0">
            <a:spAutoFit/>
          </a:bodyPr>
          <a:lstStyle/>
          <a:p>
            <a:r>
              <a:rPr lang="zh-CN" altLang="en-US" i="1" dirty="0">
                <a:solidFill>
                  <a:srgbClr val="2E83AC"/>
                </a:solidFill>
              </a:rPr>
              <a:t>指导教师：千图网</a:t>
            </a:r>
          </a:p>
        </p:txBody>
      </p:sp>
      <p:sp>
        <p:nvSpPr>
          <p:cNvPr id="2" name="文本框 1">
            <a:extLst>
              <a:ext uri="{FF2B5EF4-FFF2-40B4-BE49-F238E27FC236}">
                <a16:creationId xmlns:a16="http://schemas.microsoft.com/office/drawing/2014/main" id="{6D4386B8-28A0-4022-BF67-D97FD25EB879}"/>
              </a:ext>
            </a:extLst>
          </p:cNvPr>
          <p:cNvSpPr txBox="1"/>
          <p:nvPr/>
        </p:nvSpPr>
        <p:spPr>
          <a:xfrm>
            <a:off x="7274125" y="771626"/>
            <a:ext cx="1309589" cy="3052118"/>
          </a:xfrm>
          <a:prstGeom prst="rect">
            <a:avLst/>
          </a:prstGeom>
          <a:noFill/>
        </p:spPr>
        <p:txBody>
          <a:bodyPr vert="eaVert" wrap="none" lIns="0" tIns="0" rIns="0" bIns="0" rtlCol="0" anchor="ctr" anchorCtr="0">
            <a:spAutoFit/>
          </a:bodyPr>
          <a:lstStyle>
            <a:lvl1pPr indent="0">
              <a:lnSpc>
                <a:spcPct val="90000"/>
              </a:lnSpc>
              <a:spcBef>
                <a:spcPts val="1000"/>
              </a:spcBef>
              <a:buFont typeface="Arial" panose="020B0604020202020204" pitchFamily="34" charset="0"/>
              <a:buNone/>
              <a:defRPr lang="zh-CN" altLang="en-US" sz="4400" dirty="0" smtClean="0">
                <a:solidFill>
                  <a:schemeClr val="bg1"/>
                </a:solidFill>
                <a:effectLst>
                  <a:outerShdw dist="38100" dir="2700000" algn="tl" rotWithShape="0">
                    <a:srgbClr val="2E83AC"/>
                  </a:outerShdw>
                </a:effectLst>
              </a:defRPr>
            </a:lvl1pPr>
            <a:lvl2pPr marL="228600" indent="0">
              <a:lnSpc>
                <a:spcPct val="90000"/>
              </a:lnSpc>
              <a:spcBef>
                <a:spcPts val="500"/>
              </a:spcBef>
              <a:buFont typeface="Arial" panose="020B0604020202020204" pitchFamily="34" charset="0"/>
              <a:buNone/>
              <a:defRPr lang="zh-CN" altLang="en-US" dirty="0" smtClean="0"/>
            </a:lvl2pPr>
            <a:lvl3pPr marL="685800" indent="0">
              <a:lnSpc>
                <a:spcPct val="90000"/>
              </a:lnSpc>
              <a:spcBef>
                <a:spcPts val="500"/>
              </a:spcBef>
              <a:buFont typeface="Arial" panose="020B0604020202020204" pitchFamily="34" charset="0"/>
              <a:buNone/>
              <a:defRPr lang="zh-CN" altLang="en-US" dirty="0" smtClean="0"/>
            </a:lvl3pPr>
            <a:lvl4pPr marL="1143000" indent="0">
              <a:lnSpc>
                <a:spcPct val="90000"/>
              </a:lnSpc>
              <a:spcBef>
                <a:spcPts val="500"/>
              </a:spcBef>
              <a:buFont typeface="Arial" panose="020B0604020202020204" pitchFamily="34" charset="0"/>
              <a:buNone/>
              <a:defRPr lang="zh-CN" altLang="en-US" dirty="0" smtClean="0"/>
            </a:lvl4pPr>
            <a:lvl5pPr marL="1600200" indent="0">
              <a:lnSpc>
                <a:spcPct val="90000"/>
              </a:lnSpc>
              <a:spcBef>
                <a:spcPts val="500"/>
              </a:spcBef>
              <a:buFont typeface="Arial" panose="020B0604020202020204" pitchFamily="34" charset="0"/>
              <a:buNone/>
              <a:defRPr lang="zh-CN" altLang="en-US" dirty="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sz="9200" dirty="0"/>
              <a:t>常见</a:t>
            </a:r>
            <a:r>
              <a:rPr lang="zh-CN" altLang="en-US" sz="5400" dirty="0"/>
              <a:t>的</a:t>
            </a:r>
            <a:endParaRPr lang="zh-CN" altLang="en-US" sz="9200" dirty="0"/>
          </a:p>
        </p:txBody>
      </p:sp>
      <p:sp>
        <p:nvSpPr>
          <p:cNvPr id="6" name="文本框 5">
            <a:extLst>
              <a:ext uri="{FF2B5EF4-FFF2-40B4-BE49-F238E27FC236}">
                <a16:creationId xmlns:a16="http://schemas.microsoft.com/office/drawing/2014/main" id="{AB6247BF-DFAE-4D16-86B4-08AA626DDE6A}"/>
              </a:ext>
            </a:extLst>
          </p:cNvPr>
          <p:cNvSpPr txBox="1"/>
          <p:nvPr/>
        </p:nvSpPr>
        <p:spPr>
          <a:xfrm>
            <a:off x="8287169" y="1247975"/>
            <a:ext cx="1366528" cy="4770537"/>
          </a:xfrm>
          <a:prstGeom prst="rect">
            <a:avLst/>
          </a:prstGeom>
          <a:noFill/>
        </p:spPr>
        <p:txBody>
          <a:bodyPr vert="eaVert" wrap="none" lIns="0" tIns="0" rIns="0" bIns="0" rtlCol="0" anchor="ctr" anchorCtr="0">
            <a:spAutoFit/>
          </a:bodyPr>
          <a:lstStyle>
            <a:lvl1pPr indent="0">
              <a:lnSpc>
                <a:spcPct val="90000"/>
              </a:lnSpc>
              <a:spcBef>
                <a:spcPts val="1000"/>
              </a:spcBef>
              <a:buFont typeface="Arial" panose="020B0604020202020204" pitchFamily="34" charset="0"/>
              <a:buNone/>
              <a:defRPr lang="zh-CN" altLang="en-US" sz="4400" dirty="0" smtClean="0">
                <a:solidFill>
                  <a:schemeClr val="bg1"/>
                </a:solidFill>
                <a:effectLst>
                  <a:outerShdw dist="38100" dir="2700000" algn="tl" rotWithShape="0">
                    <a:srgbClr val="2E83AC"/>
                  </a:outerShdw>
                </a:effectLst>
              </a:defRPr>
            </a:lvl1pPr>
            <a:lvl2pPr marL="228600" indent="0">
              <a:lnSpc>
                <a:spcPct val="90000"/>
              </a:lnSpc>
              <a:spcBef>
                <a:spcPts val="500"/>
              </a:spcBef>
              <a:buFont typeface="Arial" panose="020B0604020202020204" pitchFamily="34" charset="0"/>
              <a:buNone/>
              <a:defRPr lang="zh-CN" altLang="en-US" dirty="0" smtClean="0"/>
            </a:lvl2pPr>
            <a:lvl3pPr marL="685800" indent="0">
              <a:lnSpc>
                <a:spcPct val="90000"/>
              </a:lnSpc>
              <a:spcBef>
                <a:spcPts val="500"/>
              </a:spcBef>
              <a:buFont typeface="Arial" panose="020B0604020202020204" pitchFamily="34" charset="0"/>
              <a:buNone/>
              <a:defRPr lang="zh-CN" altLang="en-US" dirty="0" smtClean="0"/>
            </a:lvl3pPr>
            <a:lvl4pPr marL="1143000" indent="0">
              <a:lnSpc>
                <a:spcPct val="90000"/>
              </a:lnSpc>
              <a:spcBef>
                <a:spcPts val="500"/>
              </a:spcBef>
              <a:buFont typeface="Arial" panose="020B0604020202020204" pitchFamily="34" charset="0"/>
              <a:buNone/>
              <a:defRPr lang="zh-CN" altLang="en-US" dirty="0" smtClean="0"/>
            </a:lvl4pPr>
            <a:lvl5pPr marL="1600200" indent="0">
              <a:lnSpc>
                <a:spcPct val="90000"/>
              </a:lnSpc>
              <a:spcBef>
                <a:spcPts val="500"/>
              </a:spcBef>
              <a:buFont typeface="Arial" panose="020B0604020202020204" pitchFamily="34" charset="0"/>
              <a:buNone/>
              <a:defRPr lang="zh-CN" altLang="en-US" dirty="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sz="9600" spc="-300" dirty="0"/>
              <a:t>天气系统</a:t>
            </a:r>
          </a:p>
        </p:txBody>
      </p:sp>
    </p:spTree>
    <p:extLst>
      <p:ext uri="{BB962C8B-B14F-4D97-AF65-F5344CB8AC3E}">
        <p14:creationId xmlns:p14="http://schemas.microsoft.com/office/powerpoint/2010/main" val="4269336022"/>
      </p:ext>
    </p:extLst>
  </p:cSld>
  <p:clrMapOvr>
    <a:masterClrMapping/>
  </p:clrMapOvr>
  <p:transition spd="slow" advTm="400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14" presetClass="entr" presetSubtype="5"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randombar(vertical)">
                                      <p:cBhvr>
                                        <p:cTn id="9" dur="500"/>
                                        <p:tgtEl>
                                          <p:spTgt spid="2"/>
                                        </p:tgtEl>
                                      </p:cBhvr>
                                    </p:animEffect>
                                  </p:childTnLst>
                                </p:cTn>
                              </p:par>
                              <p:par>
                                <p:cTn id="10" presetID="14" presetClass="entr" presetSubtype="5"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vertical)">
                                      <p:cBhvr>
                                        <p:cTn id="12" dur="500"/>
                                        <p:tgtEl>
                                          <p:spTgt spid="6"/>
                                        </p:tgtEl>
                                      </p:cBhvr>
                                    </p:animEffect>
                                  </p:childTnLst>
                                </p:cTn>
                              </p:par>
                              <p:par>
                                <p:cTn id="13" presetID="55" presetClass="entr" presetSubtype="0" fill="hold" grpId="1" nodeType="with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p:cTn id="15" dur="1000" fill="hold"/>
                                        <p:tgtEl>
                                          <p:spTgt spid="35"/>
                                        </p:tgtEl>
                                        <p:attrNameLst>
                                          <p:attrName>ppt_w</p:attrName>
                                        </p:attrNameLst>
                                      </p:cBhvr>
                                      <p:tavLst>
                                        <p:tav tm="0">
                                          <p:val>
                                            <p:strVal val="#ppt_w*0.70"/>
                                          </p:val>
                                        </p:tav>
                                        <p:tav tm="100000">
                                          <p:val>
                                            <p:strVal val="#ppt_w"/>
                                          </p:val>
                                        </p:tav>
                                      </p:tavLst>
                                    </p:anim>
                                    <p:anim calcmode="lin" valueType="num">
                                      <p:cBhvr>
                                        <p:cTn id="16" dur="1000" fill="hold"/>
                                        <p:tgtEl>
                                          <p:spTgt spid="35"/>
                                        </p:tgtEl>
                                        <p:attrNameLst>
                                          <p:attrName>ppt_h</p:attrName>
                                        </p:attrNameLst>
                                      </p:cBhvr>
                                      <p:tavLst>
                                        <p:tav tm="0">
                                          <p:val>
                                            <p:strVal val="#ppt_h"/>
                                          </p:val>
                                        </p:tav>
                                        <p:tav tm="100000">
                                          <p:val>
                                            <p:strVal val="#ppt_h"/>
                                          </p:val>
                                        </p:tav>
                                      </p:tavLst>
                                    </p:anim>
                                    <p:animEffect transition="in" filter="fade">
                                      <p:cBhvr>
                                        <p:cTn id="17" dur="1000"/>
                                        <p:tgtEl>
                                          <p:spTgt spid="35"/>
                                        </p:tgtEl>
                                      </p:cBhvr>
                                    </p:animEffect>
                                  </p:childTnLst>
                                </p:cTn>
                              </p:par>
                              <p:par>
                                <p:cTn id="18" presetID="55" presetClass="entr" presetSubtype="0" fill="hold" grpId="0" nodeType="withEffect">
                                  <p:stCondLst>
                                    <p:cond delay="0"/>
                                  </p:stCondLst>
                                  <p:childTnLst>
                                    <p:set>
                                      <p:cBhvr>
                                        <p:cTn id="19" dur="1" fill="hold">
                                          <p:stCondLst>
                                            <p:cond delay="0"/>
                                          </p:stCondLst>
                                        </p:cTn>
                                        <p:tgtEl>
                                          <p:spTgt spid="33"/>
                                        </p:tgtEl>
                                        <p:attrNameLst>
                                          <p:attrName>style.visibility</p:attrName>
                                        </p:attrNameLst>
                                      </p:cBhvr>
                                      <p:to>
                                        <p:strVal val="visible"/>
                                      </p:to>
                                    </p:set>
                                    <p:anim calcmode="lin" valueType="num">
                                      <p:cBhvr>
                                        <p:cTn id="20" dur="1000" fill="hold"/>
                                        <p:tgtEl>
                                          <p:spTgt spid="33"/>
                                        </p:tgtEl>
                                        <p:attrNameLst>
                                          <p:attrName>ppt_w</p:attrName>
                                        </p:attrNameLst>
                                      </p:cBhvr>
                                      <p:tavLst>
                                        <p:tav tm="0">
                                          <p:val>
                                            <p:strVal val="#ppt_w*0.70"/>
                                          </p:val>
                                        </p:tav>
                                        <p:tav tm="100000">
                                          <p:val>
                                            <p:strVal val="#ppt_w"/>
                                          </p:val>
                                        </p:tav>
                                      </p:tavLst>
                                    </p:anim>
                                    <p:anim calcmode="lin" valueType="num">
                                      <p:cBhvr>
                                        <p:cTn id="21" dur="1000" fill="hold"/>
                                        <p:tgtEl>
                                          <p:spTgt spid="33"/>
                                        </p:tgtEl>
                                        <p:attrNameLst>
                                          <p:attrName>ppt_h</p:attrName>
                                        </p:attrNameLst>
                                      </p:cBhvr>
                                      <p:tavLst>
                                        <p:tav tm="0">
                                          <p:val>
                                            <p:strVal val="#ppt_h"/>
                                          </p:val>
                                        </p:tav>
                                        <p:tav tm="100000">
                                          <p:val>
                                            <p:strVal val="#ppt_h"/>
                                          </p:val>
                                        </p:tav>
                                      </p:tavLst>
                                    </p:anim>
                                    <p:animEffect transition="in" filter="fade">
                                      <p:cBhvr>
                                        <p:cTn id="22" dur="10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3" repeatCount="indefinite" fill="hold" display="0">
                  <p:stCondLst>
                    <p:cond delay="indefinite"/>
                  </p:stCondLst>
                  <p:endCondLst>
                    <p:cond evt="onStopAudio" delay="0">
                      <p:tgtEl>
                        <p:sldTgt/>
                      </p:tgtEl>
                    </p:cond>
                  </p:endCondLst>
                </p:cTn>
                <p:tgtEl>
                  <p:spTgt spid="3"/>
                </p:tgtEl>
              </p:cMediaNode>
            </p:audio>
          </p:childTnLst>
        </p:cTn>
      </p:par>
    </p:tnLst>
    <p:bldLst>
      <p:bldP spid="35" grpId="1"/>
      <p:bldP spid="33" grpId="0"/>
      <p:bldP spid="2"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3FB3C5A-DC76-4BD7-BCF1-9C1AC43B43CA}"/>
              </a:ext>
            </a:extLst>
          </p:cNvPr>
          <p:cNvSpPr>
            <a:spLocks noGrp="1"/>
          </p:cNvSpPr>
          <p:nvPr>
            <p:ph type="body" sz="quarter" idx="10"/>
          </p:nvPr>
        </p:nvSpPr>
        <p:spPr>
          <a:xfrm>
            <a:off x="5297230" y="928916"/>
            <a:ext cx="1826141" cy="535531"/>
          </a:xfrm>
        </p:spPr>
        <p:txBody>
          <a:bodyPr/>
          <a:lstStyle/>
          <a:p>
            <a:r>
              <a:rPr lang="zh-CN" altLang="en-US" dirty="0"/>
              <a:t>锋面特点</a:t>
            </a:r>
          </a:p>
        </p:txBody>
      </p:sp>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a:xfrm>
            <a:off x="776883" y="120382"/>
            <a:ext cx="2236510" cy="646331"/>
          </a:xfrm>
        </p:spPr>
        <p:txBody>
          <a:bodyPr/>
          <a:lstStyle/>
          <a:p>
            <a:r>
              <a:rPr lang="zh-CN" altLang="en-US" dirty="0"/>
              <a:t>锋面系统</a:t>
            </a:r>
          </a:p>
        </p:txBody>
      </p:sp>
      <p:grpSp>
        <p:nvGrpSpPr>
          <p:cNvPr id="24" name="组合 23">
            <a:extLst>
              <a:ext uri="{FF2B5EF4-FFF2-40B4-BE49-F238E27FC236}">
                <a16:creationId xmlns:a16="http://schemas.microsoft.com/office/drawing/2014/main" id="{94E4F54B-9AD2-4966-AB0D-BF9DA57B2E03}"/>
              </a:ext>
            </a:extLst>
          </p:cNvPr>
          <p:cNvGrpSpPr/>
          <p:nvPr/>
        </p:nvGrpSpPr>
        <p:grpSpPr>
          <a:xfrm>
            <a:off x="2745083" y="3937190"/>
            <a:ext cx="6446542" cy="1154510"/>
            <a:chOff x="6490346" y="5074733"/>
            <a:chExt cx="4987280" cy="1039017"/>
          </a:xfrm>
        </p:grpSpPr>
        <p:sp>
          <p:nvSpPr>
            <p:cNvPr id="15" name="平行四边形 14">
              <a:extLst>
                <a:ext uri="{FF2B5EF4-FFF2-40B4-BE49-F238E27FC236}">
                  <a16:creationId xmlns:a16="http://schemas.microsoft.com/office/drawing/2014/main" id="{3FA7FC7C-A54E-4E2C-AA47-139D8B7536E4}"/>
                </a:ext>
              </a:extLst>
            </p:cNvPr>
            <p:cNvSpPr>
              <a:spLocks noChangeArrowheads="1"/>
            </p:cNvSpPr>
            <p:nvPr/>
          </p:nvSpPr>
          <p:spPr bwMode="auto">
            <a:xfrm>
              <a:off x="6490346" y="5074733"/>
              <a:ext cx="4987280" cy="1039017"/>
            </a:xfrm>
            <a:prstGeom prst="parallelogram">
              <a:avLst>
                <a:gd name="adj" fmla="val 59497"/>
              </a:avLst>
            </a:prstGeom>
            <a:solidFill>
              <a:schemeClr val="bg1">
                <a:alpha val="70000"/>
              </a:schemeClr>
            </a:solidFill>
            <a:ln>
              <a:noFill/>
            </a:ln>
          </p:spPr>
          <p:txBody>
            <a:bodyPr wrap="none" anchor="ctr"/>
            <a:lstStyle/>
            <a:p>
              <a:pPr algn="ctr"/>
              <a:endParaRPr lang="zh-CN" altLang="zh-CN" sz="3200" b="0">
                <a:solidFill>
                  <a:srgbClr val="33CC33"/>
                </a:solidFill>
                <a:latin typeface="Times New Roman" panose="02020603050405020304" pitchFamily="18" charset="0"/>
              </a:endParaRPr>
            </a:p>
          </p:txBody>
        </p:sp>
        <p:sp>
          <p:nvSpPr>
            <p:cNvPr id="23" name="矩形 22">
              <a:extLst>
                <a:ext uri="{FF2B5EF4-FFF2-40B4-BE49-F238E27FC236}">
                  <a16:creationId xmlns:a16="http://schemas.microsoft.com/office/drawing/2014/main" id="{7230BD3E-57F0-492F-BD42-9E6FFF42E094}"/>
                </a:ext>
              </a:extLst>
            </p:cNvPr>
            <p:cNvSpPr/>
            <p:nvPr/>
          </p:nvSpPr>
          <p:spPr>
            <a:xfrm>
              <a:off x="6584715" y="5696543"/>
              <a:ext cx="852442" cy="355184"/>
            </a:xfrm>
            <a:prstGeom prst="rect">
              <a:avLst/>
            </a:prstGeom>
          </p:spPr>
          <p:txBody>
            <a:bodyPr wrap="none">
              <a:spAutoFit/>
            </a:bodyPr>
            <a:lstStyle/>
            <a:p>
              <a:r>
                <a:rPr lang="zh-CN" altLang="en-US" sz="2400" i="1" dirty="0">
                  <a:solidFill>
                    <a:schemeClr val="bg1">
                      <a:lumMod val="50000"/>
                      <a:alpha val="46000"/>
                    </a:schemeClr>
                  </a:solidFill>
                </a:rPr>
                <a:t>地平面</a:t>
              </a:r>
            </a:p>
          </p:txBody>
        </p:sp>
      </p:grpSp>
      <p:grpSp>
        <p:nvGrpSpPr>
          <p:cNvPr id="29" name="组合 28">
            <a:extLst>
              <a:ext uri="{FF2B5EF4-FFF2-40B4-BE49-F238E27FC236}">
                <a16:creationId xmlns:a16="http://schemas.microsoft.com/office/drawing/2014/main" id="{1152651B-A8A7-4461-875B-0FB971B9AFCC}"/>
              </a:ext>
            </a:extLst>
          </p:cNvPr>
          <p:cNvGrpSpPr/>
          <p:nvPr/>
        </p:nvGrpSpPr>
        <p:grpSpPr>
          <a:xfrm>
            <a:off x="3106941" y="3930120"/>
            <a:ext cx="1557929" cy="564627"/>
            <a:chOff x="6408817" y="5068370"/>
            <a:chExt cx="1402080" cy="508144"/>
          </a:xfrm>
        </p:grpSpPr>
        <p:sp>
          <p:nvSpPr>
            <p:cNvPr id="27" name="箭头: 右 26">
              <a:extLst>
                <a:ext uri="{FF2B5EF4-FFF2-40B4-BE49-F238E27FC236}">
                  <a16:creationId xmlns:a16="http://schemas.microsoft.com/office/drawing/2014/main" id="{2D592BE5-E1E5-46C5-9092-9DBE30F5C749}"/>
                </a:ext>
              </a:extLst>
            </p:cNvPr>
            <p:cNvSpPr/>
            <p:nvPr/>
          </p:nvSpPr>
          <p:spPr>
            <a:xfrm>
              <a:off x="6408817" y="5114849"/>
              <a:ext cx="1402080" cy="461665"/>
            </a:xfrm>
            <a:prstGeom prst="rightArrow">
              <a:avLst/>
            </a:prstGeom>
            <a:gradFill>
              <a:gsLst>
                <a:gs pos="100000">
                  <a:schemeClr val="accent1"/>
                </a:gs>
                <a:gs pos="0">
                  <a:schemeClr val="accent1">
                    <a:lumMod val="30000"/>
                    <a:lumOff val="70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endParaRPr lang="zh-CN" altLang="en-US" sz="2800" dirty="0"/>
            </a:p>
          </p:txBody>
        </p:sp>
        <p:sp>
          <p:nvSpPr>
            <p:cNvPr id="28" name="矩形 27">
              <a:extLst>
                <a:ext uri="{FF2B5EF4-FFF2-40B4-BE49-F238E27FC236}">
                  <a16:creationId xmlns:a16="http://schemas.microsoft.com/office/drawing/2014/main" id="{833C1A04-7CBC-42D9-AEF6-4275E073EBF1}"/>
                </a:ext>
              </a:extLst>
            </p:cNvPr>
            <p:cNvSpPr/>
            <p:nvPr/>
          </p:nvSpPr>
          <p:spPr>
            <a:xfrm>
              <a:off x="6561526" y="5068370"/>
              <a:ext cx="852442" cy="355184"/>
            </a:xfrm>
            <a:prstGeom prst="rect">
              <a:avLst/>
            </a:prstGeom>
          </p:spPr>
          <p:txBody>
            <a:bodyPr wrap="none">
              <a:spAutoFit/>
            </a:bodyPr>
            <a:lstStyle/>
            <a:p>
              <a:r>
                <a:rPr lang="zh-CN" altLang="en-US" sz="2400" i="1" dirty="0">
                  <a:solidFill>
                    <a:srgbClr val="2E83AC"/>
                  </a:solidFill>
                </a:rPr>
                <a:t>冷气团</a:t>
              </a:r>
            </a:p>
          </p:txBody>
        </p:sp>
      </p:grpSp>
      <p:grpSp>
        <p:nvGrpSpPr>
          <p:cNvPr id="30" name="组合 29">
            <a:extLst>
              <a:ext uri="{FF2B5EF4-FFF2-40B4-BE49-F238E27FC236}">
                <a16:creationId xmlns:a16="http://schemas.microsoft.com/office/drawing/2014/main" id="{6CC4E21B-4FB4-48CA-A2C7-CABE0946397C}"/>
              </a:ext>
            </a:extLst>
          </p:cNvPr>
          <p:cNvGrpSpPr/>
          <p:nvPr/>
        </p:nvGrpSpPr>
        <p:grpSpPr>
          <a:xfrm flipH="1">
            <a:off x="7399225" y="2954251"/>
            <a:ext cx="1557929" cy="564627"/>
            <a:chOff x="6408817" y="5068370"/>
            <a:chExt cx="1402080" cy="508144"/>
          </a:xfrm>
        </p:grpSpPr>
        <p:sp>
          <p:nvSpPr>
            <p:cNvPr id="31" name="箭头: 右 30">
              <a:extLst>
                <a:ext uri="{FF2B5EF4-FFF2-40B4-BE49-F238E27FC236}">
                  <a16:creationId xmlns:a16="http://schemas.microsoft.com/office/drawing/2014/main" id="{0F644390-BF9D-4B80-A62B-86270C24E6A6}"/>
                </a:ext>
              </a:extLst>
            </p:cNvPr>
            <p:cNvSpPr/>
            <p:nvPr/>
          </p:nvSpPr>
          <p:spPr>
            <a:xfrm>
              <a:off x="6408817" y="5114849"/>
              <a:ext cx="1402080" cy="461665"/>
            </a:xfrm>
            <a:prstGeom prst="rightArrow">
              <a:avLst/>
            </a:prstGeom>
            <a:gradFill>
              <a:gsLst>
                <a:gs pos="100000">
                  <a:schemeClr val="accent2"/>
                </a:gs>
                <a:gs pos="0">
                  <a:schemeClr val="accent1">
                    <a:lumMod val="30000"/>
                    <a:lumOff val="70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endParaRPr lang="zh-CN" altLang="en-US" sz="2800" dirty="0"/>
            </a:p>
          </p:txBody>
        </p:sp>
        <p:sp>
          <p:nvSpPr>
            <p:cNvPr id="32" name="矩形 31">
              <a:extLst>
                <a:ext uri="{FF2B5EF4-FFF2-40B4-BE49-F238E27FC236}">
                  <a16:creationId xmlns:a16="http://schemas.microsoft.com/office/drawing/2014/main" id="{3B1ECF34-9717-419B-9F07-4C6F1338F6B6}"/>
                </a:ext>
              </a:extLst>
            </p:cNvPr>
            <p:cNvSpPr/>
            <p:nvPr/>
          </p:nvSpPr>
          <p:spPr>
            <a:xfrm>
              <a:off x="6586247" y="5068370"/>
              <a:ext cx="852442" cy="355184"/>
            </a:xfrm>
            <a:prstGeom prst="rect">
              <a:avLst/>
            </a:prstGeom>
          </p:spPr>
          <p:txBody>
            <a:bodyPr wrap="none">
              <a:spAutoFit/>
            </a:bodyPr>
            <a:lstStyle/>
            <a:p>
              <a:r>
                <a:rPr lang="zh-CN" altLang="en-US" sz="2400" i="1" dirty="0">
                  <a:solidFill>
                    <a:schemeClr val="accent2"/>
                  </a:solidFill>
                </a:rPr>
                <a:t>暖气团</a:t>
              </a:r>
            </a:p>
          </p:txBody>
        </p:sp>
      </p:grpSp>
      <p:grpSp>
        <p:nvGrpSpPr>
          <p:cNvPr id="35" name="组合 34">
            <a:extLst>
              <a:ext uri="{FF2B5EF4-FFF2-40B4-BE49-F238E27FC236}">
                <a16:creationId xmlns:a16="http://schemas.microsoft.com/office/drawing/2014/main" id="{02EF246B-C144-487B-87B2-DE1F73B9DE77}"/>
              </a:ext>
            </a:extLst>
          </p:cNvPr>
          <p:cNvGrpSpPr/>
          <p:nvPr/>
        </p:nvGrpSpPr>
        <p:grpSpPr>
          <a:xfrm>
            <a:off x="4402521" y="2525473"/>
            <a:ext cx="2918870" cy="1961708"/>
            <a:chOff x="7504184" y="3766399"/>
            <a:chExt cx="2626878" cy="1765466"/>
          </a:xfrm>
        </p:grpSpPr>
        <p:sp>
          <p:nvSpPr>
            <p:cNvPr id="22" name="任意多边形: 形状 21">
              <a:extLst>
                <a:ext uri="{FF2B5EF4-FFF2-40B4-BE49-F238E27FC236}">
                  <a16:creationId xmlns:a16="http://schemas.microsoft.com/office/drawing/2014/main" id="{B513714C-ABD1-4A50-9D3A-D6C8B2360231}"/>
                </a:ext>
              </a:extLst>
            </p:cNvPr>
            <p:cNvSpPr/>
            <p:nvPr/>
          </p:nvSpPr>
          <p:spPr>
            <a:xfrm rot="1827833" flipV="1">
              <a:off x="7504184" y="3766399"/>
              <a:ext cx="2626878" cy="1765466"/>
            </a:xfrm>
            <a:custGeom>
              <a:avLst/>
              <a:gdLst>
                <a:gd name="connsiteX0" fmla="*/ 358079 w 2626878"/>
                <a:gd name="connsiteY0" fmla="*/ 1442935 h 1765466"/>
                <a:gd name="connsiteX1" fmla="*/ 2564978 w 2626878"/>
                <a:gd name="connsiteY1" fmla="*/ 1303493 h 1765466"/>
                <a:gd name="connsiteX2" fmla="*/ 2626878 w 2626878"/>
                <a:gd name="connsiteY2" fmla="*/ 1212810 h 1765466"/>
                <a:gd name="connsiteX3" fmla="*/ 2626877 w 2626878"/>
                <a:gd name="connsiteY3" fmla="*/ 1368 h 1765466"/>
                <a:gd name="connsiteX4" fmla="*/ 2553586 w 2626878"/>
                <a:gd name="connsiteY4" fmla="*/ 108740 h 1765466"/>
                <a:gd name="connsiteX5" fmla="*/ 346687 w 2626878"/>
                <a:gd name="connsiteY5" fmla="*/ 248182 h 1765466"/>
                <a:gd name="connsiteX6" fmla="*/ 76711 w 2626878"/>
                <a:gd name="connsiteY6" fmla="*/ 64374 h 1765466"/>
                <a:gd name="connsiteX7" fmla="*/ 0 w 2626878"/>
                <a:gd name="connsiteY7" fmla="*/ 0 h 1765466"/>
                <a:gd name="connsiteX8" fmla="*/ 0 w 2626878"/>
                <a:gd name="connsiteY8" fmla="*/ 1184598 h 1765466"/>
                <a:gd name="connsiteX9" fmla="*/ 70199 w 2626878"/>
                <a:gd name="connsiteY9" fmla="*/ 1244953 h 1765466"/>
                <a:gd name="connsiteX10" fmla="*/ 358079 w 2626878"/>
                <a:gd name="connsiteY10" fmla="*/ 1442935 h 1765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26878" h="1765466">
                  <a:moveTo>
                    <a:pt x="358079" y="1442935"/>
                  </a:moveTo>
                  <a:cubicBezTo>
                    <a:pt x="1179715" y="1926218"/>
                    <a:pt x="2130859" y="1855586"/>
                    <a:pt x="2564978" y="1303493"/>
                  </a:cubicBezTo>
                  <a:lnTo>
                    <a:pt x="2626878" y="1212810"/>
                  </a:lnTo>
                  <a:lnTo>
                    <a:pt x="2626877" y="1368"/>
                  </a:lnTo>
                  <a:lnTo>
                    <a:pt x="2553586" y="108740"/>
                  </a:lnTo>
                  <a:cubicBezTo>
                    <a:pt x="2119467" y="660833"/>
                    <a:pt x="1168323" y="731466"/>
                    <a:pt x="346687" y="248182"/>
                  </a:cubicBezTo>
                  <a:cubicBezTo>
                    <a:pt x="250830" y="191799"/>
                    <a:pt x="160705" y="130212"/>
                    <a:pt x="76711" y="64374"/>
                  </a:cubicBezTo>
                  <a:lnTo>
                    <a:pt x="0" y="0"/>
                  </a:lnTo>
                  <a:lnTo>
                    <a:pt x="0" y="1184598"/>
                  </a:lnTo>
                  <a:lnTo>
                    <a:pt x="70199" y="1244953"/>
                  </a:lnTo>
                  <a:cubicBezTo>
                    <a:pt x="159251" y="1316140"/>
                    <a:pt x="255374" y="1382524"/>
                    <a:pt x="358079" y="1442935"/>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endParaRPr lang="zh-CN" altLang="en-US" sz="2800" dirty="0"/>
            </a:p>
          </p:txBody>
        </p:sp>
        <p:sp>
          <p:nvSpPr>
            <p:cNvPr id="33" name="矩形 32">
              <a:extLst>
                <a:ext uri="{FF2B5EF4-FFF2-40B4-BE49-F238E27FC236}">
                  <a16:creationId xmlns:a16="http://schemas.microsoft.com/office/drawing/2014/main" id="{7D1AC4EB-CAD3-46D7-91F8-64A3CB1705C5}"/>
                </a:ext>
              </a:extLst>
            </p:cNvPr>
            <p:cNvSpPr/>
            <p:nvPr/>
          </p:nvSpPr>
          <p:spPr>
            <a:xfrm>
              <a:off x="8463513" y="4100462"/>
              <a:ext cx="1010302" cy="591973"/>
            </a:xfrm>
            <a:prstGeom prst="rect">
              <a:avLst/>
            </a:prstGeom>
          </p:spPr>
          <p:txBody>
            <a:bodyPr wrap="none">
              <a:spAutoFit/>
            </a:bodyPr>
            <a:lstStyle/>
            <a:p>
              <a:r>
                <a:rPr lang="zh-CN" altLang="en-US" sz="4400" dirty="0">
                  <a:solidFill>
                    <a:schemeClr val="bg1">
                      <a:alpha val="97000"/>
                    </a:schemeClr>
                  </a:solidFill>
                </a:rPr>
                <a:t>锋面</a:t>
              </a:r>
            </a:p>
          </p:txBody>
        </p:sp>
      </p:grpSp>
      <p:grpSp>
        <p:nvGrpSpPr>
          <p:cNvPr id="36" name="组合 35">
            <a:extLst>
              <a:ext uri="{FF2B5EF4-FFF2-40B4-BE49-F238E27FC236}">
                <a16:creationId xmlns:a16="http://schemas.microsoft.com/office/drawing/2014/main" id="{F32CFA9E-22F6-4B59-9B90-F489BBC0068C}"/>
              </a:ext>
            </a:extLst>
          </p:cNvPr>
          <p:cNvGrpSpPr/>
          <p:nvPr/>
        </p:nvGrpSpPr>
        <p:grpSpPr>
          <a:xfrm>
            <a:off x="6623393" y="3930119"/>
            <a:ext cx="896017" cy="1160270"/>
            <a:chOff x="9323852" y="4964458"/>
            <a:chExt cx="806383" cy="1044201"/>
          </a:xfrm>
        </p:grpSpPr>
        <p:cxnSp>
          <p:nvCxnSpPr>
            <p:cNvPr id="26" name="直接连接符 25">
              <a:extLst>
                <a:ext uri="{FF2B5EF4-FFF2-40B4-BE49-F238E27FC236}">
                  <a16:creationId xmlns:a16="http://schemas.microsoft.com/office/drawing/2014/main" id="{1B801F3C-8587-4FA5-9722-13BB2776DF9E}"/>
                </a:ext>
              </a:extLst>
            </p:cNvPr>
            <p:cNvCxnSpPr>
              <a:stCxn id="22" idx="2"/>
              <a:endCxn id="22" idx="3"/>
            </p:cNvCxnSpPr>
            <p:nvPr/>
          </p:nvCxnSpPr>
          <p:spPr>
            <a:xfrm flipH="1">
              <a:off x="9323852" y="4964458"/>
              <a:ext cx="614196" cy="1044201"/>
            </a:xfrm>
            <a:prstGeom prst="line">
              <a:avLst/>
            </a:prstGeom>
            <a:ln w="28575">
              <a:solidFill>
                <a:schemeClr val="accent1">
                  <a:lumMod val="50000"/>
                </a:schemeClr>
              </a:solidFill>
              <a:round/>
            </a:ln>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DA1C6571-6092-42D4-9126-C1C13F35D120}"/>
                </a:ext>
              </a:extLst>
            </p:cNvPr>
            <p:cNvSpPr/>
            <p:nvPr/>
          </p:nvSpPr>
          <p:spPr>
            <a:xfrm rot="1804768">
              <a:off x="9656656" y="5169373"/>
              <a:ext cx="473579" cy="623545"/>
            </a:xfrm>
            <a:prstGeom prst="rect">
              <a:avLst/>
            </a:prstGeom>
          </p:spPr>
          <p:txBody>
            <a:bodyPr vert="eaVert" wrap="none">
              <a:spAutoFit/>
            </a:bodyPr>
            <a:lstStyle/>
            <a:p>
              <a:r>
                <a:rPr lang="zh-CN" altLang="en-US" sz="2800" i="1" dirty="0">
                  <a:solidFill>
                    <a:schemeClr val="accent1">
                      <a:lumMod val="75000"/>
                      <a:alpha val="93000"/>
                    </a:schemeClr>
                  </a:solidFill>
                </a:rPr>
                <a:t>锋线</a:t>
              </a:r>
            </a:p>
          </p:txBody>
        </p:sp>
      </p:grpSp>
      <p:sp>
        <p:nvSpPr>
          <p:cNvPr id="16" name="对话气泡: 圆角矩形 15">
            <a:extLst>
              <a:ext uri="{FF2B5EF4-FFF2-40B4-BE49-F238E27FC236}">
                <a16:creationId xmlns:a16="http://schemas.microsoft.com/office/drawing/2014/main" id="{DCD062B8-A8CC-46D5-97C8-B7AEB47F4AE5}"/>
              </a:ext>
            </a:extLst>
          </p:cNvPr>
          <p:cNvSpPr/>
          <p:nvPr/>
        </p:nvSpPr>
        <p:spPr>
          <a:xfrm>
            <a:off x="2028769" y="1840455"/>
            <a:ext cx="1911932" cy="883656"/>
          </a:xfrm>
          <a:prstGeom prst="wedgeRoundRectCallout">
            <a:avLst>
              <a:gd name="adj1" fmla="val 81034"/>
              <a:gd name="adj2" fmla="val 45577"/>
              <a:gd name="adj3" fmla="val 16667"/>
            </a:avLst>
          </a:prstGeom>
          <a:solidFill>
            <a:schemeClr val="accent1">
              <a:alpha val="36000"/>
            </a:schemeClr>
          </a:solidFill>
          <a:ln>
            <a:solidFill>
              <a:schemeClr val="accent1">
                <a:lumMod val="50000"/>
                <a:alpha val="39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2000" dirty="0"/>
              <a:t>自地面向高空</a:t>
            </a:r>
            <a:endParaRPr lang="en-US" altLang="zh-CN" sz="2000" dirty="0"/>
          </a:p>
          <a:p>
            <a:pPr algn="ctr"/>
            <a:r>
              <a:rPr lang="zh-CN" altLang="en-US" sz="2000" dirty="0"/>
              <a:t>冷气团一侧倾斜</a:t>
            </a:r>
          </a:p>
        </p:txBody>
      </p:sp>
      <p:sp>
        <p:nvSpPr>
          <p:cNvPr id="37" name="对话气泡: 圆角矩形 36">
            <a:extLst>
              <a:ext uri="{FF2B5EF4-FFF2-40B4-BE49-F238E27FC236}">
                <a16:creationId xmlns:a16="http://schemas.microsoft.com/office/drawing/2014/main" id="{D47A5E4A-056F-4576-8E27-7E5B15256425}"/>
              </a:ext>
            </a:extLst>
          </p:cNvPr>
          <p:cNvSpPr/>
          <p:nvPr/>
        </p:nvSpPr>
        <p:spPr>
          <a:xfrm>
            <a:off x="844551" y="3129710"/>
            <a:ext cx="1911932" cy="1149014"/>
          </a:xfrm>
          <a:prstGeom prst="wedgeRoundRectCallout">
            <a:avLst>
              <a:gd name="adj1" fmla="val 81532"/>
              <a:gd name="adj2" fmla="val 37287"/>
              <a:gd name="adj3" fmla="val 16667"/>
            </a:avLst>
          </a:prstGeom>
          <a:solidFill>
            <a:schemeClr val="accent1">
              <a:alpha val="36000"/>
            </a:schemeClr>
          </a:solidFill>
          <a:ln>
            <a:solidFill>
              <a:schemeClr val="accent1">
                <a:lumMod val="50000"/>
                <a:alpha val="39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2000" dirty="0"/>
              <a:t>冷气团温度低</a:t>
            </a:r>
            <a:endParaRPr lang="en-US" altLang="zh-CN" sz="2000" dirty="0"/>
          </a:p>
          <a:p>
            <a:pPr algn="ctr"/>
            <a:r>
              <a:rPr lang="zh-CN" altLang="en-US" sz="2000" dirty="0"/>
              <a:t>气压高、密度大</a:t>
            </a:r>
            <a:endParaRPr lang="en-US" altLang="zh-CN" sz="2000" dirty="0"/>
          </a:p>
          <a:p>
            <a:pPr algn="ctr"/>
            <a:r>
              <a:rPr lang="zh-CN" altLang="en-US" sz="2000" dirty="0"/>
              <a:t>处于锋面以下</a:t>
            </a:r>
          </a:p>
        </p:txBody>
      </p:sp>
      <p:sp>
        <p:nvSpPr>
          <p:cNvPr id="38" name="对话气泡: 圆角矩形 37">
            <a:extLst>
              <a:ext uri="{FF2B5EF4-FFF2-40B4-BE49-F238E27FC236}">
                <a16:creationId xmlns:a16="http://schemas.microsoft.com/office/drawing/2014/main" id="{8175152B-39DE-4B92-9398-8FE7F729C494}"/>
              </a:ext>
            </a:extLst>
          </p:cNvPr>
          <p:cNvSpPr/>
          <p:nvPr/>
        </p:nvSpPr>
        <p:spPr>
          <a:xfrm>
            <a:off x="9408820" y="1840455"/>
            <a:ext cx="1911932" cy="1149014"/>
          </a:xfrm>
          <a:prstGeom prst="wedgeRoundRectCallout">
            <a:avLst>
              <a:gd name="adj1" fmla="val -75546"/>
              <a:gd name="adj2" fmla="val 60428"/>
              <a:gd name="adj3" fmla="val 16667"/>
            </a:avLst>
          </a:prstGeom>
          <a:solidFill>
            <a:schemeClr val="accent1">
              <a:alpha val="36000"/>
            </a:schemeClr>
          </a:solidFill>
          <a:ln>
            <a:solidFill>
              <a:schemeClr val="accent1">
                <a:lumMod val="50000"/>
                <a:alpha val="39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2000" dirty="0"/>
              <a:t>暖气团温度高</a:t>
            </a:r>
            <a:endParaRPr lang="en-US" altLang="zh-CN" sz="2000" dirty="0"/>
          </a:p>
          <a:p>
            <a:pPr algn="ctr"/>
            <a:r>
              <a:rPr lang="zh-CN" altLang="en-US" sz="2000" dirty="0"/>
              <a:t>气压低、密度小</a:t>
            </a:r>
            <a:endParaRPr lang="en-US" altLang="zh-CN" sz="2000" dirty="0"/>
          </a:p>
          <a:p>
            <a:pPr algn="ctr"/>
            <a:r>
              <a:rPr lang="zh-CN" altLang="en-US" sz="2000" dirty="0"/>
              <a:t>处于锋面以上</a:t>
            </a:r>
          </a:p>
        </p:txBody>
      </p:sp>
      <p:sp>
        <p:nvSpPr>
          <p:cNvPr id="39" name="对话气泡: 圆角矩形 38">
            <a:extLst>
              <a:ext uri="{FF2B5EF4-FFF2-40B4-BE49-F238E27FC236}">
                <a16:creationId xmlns:a16="http://schemas.microsoft.com/office/drawing/2014/main" id="{B331C364-0D26-4BEA-AE53-4DBA76718417}"/>
              </a:ext>
            </a:extLst>
          </p:cNvPr>
          <p:cNvSpPr/>
          <p:nvPr/>
        </p:nvSpPr>
        <p:spPr>
          <a:xfrm>
            <a:off x="3671564" y="5380334"/>
            <a:ext cx="2608202" cy="883656"/>
          </a:xfrm>
          <a:prstGeom prst="wedgeRoundRectCallout">
            <a:avLst>
              <a:gd name="adj1" fmla="val 57974"/>
              <a:gd name="adj2" fmla="val -74413"/>
              <a:gd name="adj3" fmla="val 16667"/>
            </a:avLst>
          </a:prstGeom>
          <a:solidFill>
            <a:schemeClr val="accent1">
              <a:alpha val="36000"/>
            </a:schemeClr>
          </a:solidFill>
          <a:ln>
            <a:solidFill>
              <a:schemeClr val="accent1">
                <a:lumMod val="50000"/>
                <a:alpha val="39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2000" dirty="0"/>
              <a:t>锋面两侧温度、湿度</a:t>
            </a:r>
            <a:endParaRPr lang="en-US" altLang="zh-CN" sz="2000" dirty="0"/>
          </a:p>
          <a:p>
            <a:pPr algn="ctr"/>
            <a:r>
              <a:rPr lang="zh-CN" altLang="en-US" sz="2000" dirty="0"/>
              <a:t>气压都有明显的差异</a:t>
            </a:r>
          </a:p>
        </p:txBody>
      </p:sp>
      <p:sp>
        <p:nvSpPr>
          <p:cNvPr id="40" name="对话气泡: 圆角矩形 39">
            <a:extLst>
              <a:ext uri="{FF2B5EF4-FFF2-40B4-BE49-F238E27FC236}">
                <a16:creationId xmlns:a16="http://schemas.microsoft.com/office/drawing/2014/main" id="{CC4A028F-1697-48E7-B7FF-227C981DF244}"/>
              </a:ext>
            </a:extLst>
          </p:cNvPr>
          <p:cNvSpPr/>
          <p:nvPr/>
        </p:nvSpPr>
        <p:spPr>
          <a:xfrm>
            <a:off x="6988277" y="5380334"/>
            <a:ext cx="2608202" cy="883656"/>
          </a:xfrm>
          <a:prstGeom prst="wedgeRoundRectCallout">
            <a:avLst>
              <a:gd name="adj1" fmla="val -61086"/>
              <a:gd name="adj2" fmla="val -75477"/>
              <a:gd name="adj3" fmla="val 16667"/>
            </a:avLst>
          </a:prstGeom>
          <a:solidFill>
            <a:schemeClr val="accent1">
              <a:alpha val="36000"/>
            </a:schemeClr>
          </a:solidFill>
          <a:ln>
            <a:solidFill>
              <a:schemeClr val="accent1">
                <a:lumMod val="50000"/>
                <a:alpha val="39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2000" dirty="0"/>
              <a:t>锋面附近常伴有</a:t>
            </a:r>
            <a:endParaRPr lang="en-US" altLang="zh-CN" sz="2000" dirty="0"/>
          </a:p>
          <a:p>
            <a:pPr algn="ctr"/>
            <a:r>
              <a:rPr lang="zh-CN" altLang="en-US" sz="2000" dirty="0"/>
              <a:t>云、雨、大风等天气</a:t>
            </a:r>
          </a:p>
        </p:txBody>
      </p:sp>
    </p:spTree>
    <p:extLst>
      <p:ext uri="{BB962C8B-B14F-4D97-AF65-F5344CB8AC3E}">
        <p14:creationId xmlns:p14="http://schemas.microsoft.com/office/powerpoint/2010/main" val="2235149032"/>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750"/>
                                        <p:tgtEl>
                                          <p:spTgt spid="24"/>
                                        </p:tgtEl>
                                      </p:cBhvr>
                                    </p:animEffect>
                                  </p:childTnLst>
                                </p:cTn>
                              </p:par>
                            </p:childTnLst>
                          </p:cTn>
                        </p:par>
                        <p:par>
                          <p:cTn id="8" fill="hold">
                            <p:stCondLst>
                              <p:cond delay="750"/>
                            </p:stCondLst>
                            <p:childTnLst>
                              <p:par>
                                <p:cTn id="9" presetID="1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p:tgtEl>
                                          <p:spTgt spid="29"/>
                                        </p:tgtEl>
                                        <p:attrNameLst>
                                          <p:attrName>ppt_x</p:attrName>
                                        </p:attrNameLst>
                                      </p:cBhvr>
                                      <p:tavLst>
                                        <p:tav tm="0">
                                          <p:val>
                                            <p:strVal val="#ppt_x-#ppt_w*1.125000"/>
                                          </p:val>
                                        </p:tav>
                                        <p:tav tm="100000">
                                          <p:val>
                                            <p:strVal val="#ppt_x"/>
                                          </p:val>
                                        </p:tav>
                                      </p:tavLst>
                                    </p:anim>
                                    <p:animEffect transition="in" filter="wipe(right)">
                                      <p:cBhvr>
                                        <p:cTn id="12" dur="500"/>
                                        <p:tgtEl>
                                          <p:spTgt spid="29"/>
                                        </p:tgtEl>
                                      </p:cBhvr>
                                    </p:animEffect>
                                  </p:childTnLst>
                                </p:cTn>
                              </p:par>
                              <p:par>
                                <p:cTn id="13" presetID="12" presetClass="entr" presetSubtype="2"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500"/>
                                        <p:tgtEl>
                                          <p:spTgt spid="30"/>
                                        </p:tgtEl>
                                        <p:attrNameLst>
                                          <p:attrName>ppt_x</p:attrName>
                                        </p:attrNameLst>
                                      </p:cBhvr>
                                      <p:tavLst>
                                        <p:tav tm="0">
                                          <p:val>
                                            <p:strVal val="#ppt_x+#ppt_w*1.125000"/>
                                          </p:val>
                                        </p:tav>
                                        <p:tav tm="100000">
                                          <p:val>
                                            <p:strVal val="#ppt_x"/>
                                          </p:val>
                                        </p:tav>
                                      </p:tavLst>
                                    </p:anim>
                                    <p:animEffect transition="in" filter="wipe(left)">
                                      <p:cBhvr>
                                        <p:cTn id="16" dur="500"/>
                                        <p:tgtEl>
                                          <p:spTgt spid="30"/>
                                        </p:tgtEl>
                                      </p:cBhvr>
                                    </p:animEffect>
                                  </p:childTnLst>
                                </p:cTn>
                              </p:par>
                              <p:par>
                                <p:cTn id="17" presetID="22" presetClass="entr" presetSubtype="2" fill="hold"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wipe(right)">
                                      <p:cBhvr>
                                        <p:cTn id="19" dur="750"/>
                                        <p:tgtEl>
                                          <p:spTgt spid="35"/>
                                        </p:tgtEl>
                                      </p:cBhvr>
                                    </p:animEffect>
                                  </p:childTnLst>
                                </p:cTn>
                              </p:par>
                              <p:par>
                                <p:cTn id="20" presetID="10" presetClass="entr" presetSubtype="0" fill="hold" nodeType="withEffect">
                                  <p:stCondLst>
                                    <p:cond delay="25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childTnLst>
                          </p:cTn>
                        </p:par>
                        <p:par>
                          <p:cTn id="23" fill="hold">
                            <p:stCondLst>
                              <p:cond delay="1500"/>
                            </p:stCondLst>
                            <p:childTnLst>
                              <p:par>
                                <p:cTn id="24" presetID="53" presetClass="entr" presetSubtype="16" fill="hold" grpId="0" nodeType="after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p:cTn id="26" dur="500" fill="hold"/>
                                        <p:tgtEl>
                                          <p:spTgt spid="16"/>
                                        </p:tgtEl>
                                        <p:attrNameLst>
                                          <p:attrName>ppt_w</p:attrName>
                                        </p:attrNameLst>
                                      </p:cBhvr>
                                      <p:tavLst>
                                        <p:tav tm="0">
                                          <p:val>
                                            <p:fltVal val="0"/>
                                          </p:val>
                                        </p:tav>
                                        <p:tav tm="100000">
                                          <p:val>
                                            <p:strVal val="#ppt_w"/>
                                          </p:val>
                                        </p:tav>
                                      </p:tavLst>
                                    </p:anim>
                                    <p:anim calcmode="lin" valueType="num">
                                      <p:cBhvr>
                                        <p:cTn id="27" dur="500" fill="hold"/>
                                        <p:tgtEl>
                                          <p:spTgt spid="16"/>
                                        </p:tgtEl>
                                        <p:attrNameLst>
                                          <p:attrName>ppt_h</p:attrName>
                                        </p:attrNameLst>
                                      </p:cBhvr>
                                      <p:tavLst>
                                        <p:tav tm="0">
                                          <p:val>
                                            <p:fltVal val="0"/>
                                          </p:val>
                                        </p:tav>
                                        <p:tav tm="100000">
                                          <p:val>
                                            <p:strVal val="#ppt_h"/>
                                          </p:val>
                                        </p:tav>
                                      </p:tavLst>
                                    </p:anim>
                                    <p:animEffect transition="in" filter="fade">
                                      <p:cBhvr>
                                        <p:cTn id="28" dur="500"/>
                                        <p:tgtEl>
                                          <p:spTgt spid="16"/>
                                        </p:tgtEl>
                                      </p:cBhvr>
                                    </p:animEffect>
                                  </p:childTnLst>
                                </p:cTn>
                              </p:par>
                            </p:childTnLst>
                          </p:cTn>
                        </p:par>
                        <p:par>
                          <p:cTn id="29" fill="hold">
                            <p:stCondLst>
                              <p:cond delay="2000"/>
                            </p:stCondLst>
                            <p:childTnLst>
                              <p:par>
                                <p:cTn id="30" presetID="53" presetClass="entr" presetSubtype="16" fill="hold" grpId="0" nodeType="afterEffect">
                                  <p:stCondLst>
                                    <p:cond delay="0"/>
                                  </p:stCondLst>
                                  <p:childTnLst>
                                    <p:set>
                                      <p:cBhvr>
                                        <p:cTn id="31" dur="1" fill="hold">
                                          <p:stCondLst>
                                            <p:cond delay="0"/>
                                          </p:stCondLst>
                                        </p:cTn>
                                        <p:tgtEl>
                                          <p:spTgt spid="37"/>
                                        </p:tgtEl>
                                        <p:attrNameLst>
                                          <p:attrName>style.visibility</p:attrName>
                                        </p:attrNameLst>
                                      </p:cBhvr>
                                      <p:to>
                                        <p:strVal val="visible"/>
                                      </p:to>
                                    </p:set>
                                    <p:anim calcmode="lin" valueType="num">
                                      <p:cBhvr>
                                        <p:cTn id="32" dur="500" fill="hold"/>
                                        <p:tgtEl>
                                          <p:spTgt spid="37"/>
                                        </p:tgtEl>
                                        <p:attrNameLst>
                                          <p:attrName>ppt_w</p:attrName>
                                        </p:attrNameLst>
                                      </p:cBhvr>
                                      <p:tavLst>
                                        <p:tav tm="0">
                                          <p:val>
                                            <p:fltVal val="0"/>
                                          </p:val>
                                        </p:tav>
                                        <p:tav tm="100000">
                                          <p:val>
                                            <p:strVal val="#ppt_w"/>
                                          </p:val>
                                        </p:tav>
                                      </p:tavLst>
                                    </p:anim>
                                    <p:anim calcmode="lin" valueType="num">
                                      <p:cBhvr>
                                        <p:cTn id="33" dur="500" fill="hold"/>
                                        <p:tgtEl>
                                          <p:spTgt spid="37"/>
                                        </p:tgtEl>
                                        <p:attrNameLst>
                                          <p:attrName>ppt_h</p:attrName>
                                        </p:attrNameLst>
                                      </p:cBhvr>
                                      <p:tavLst>
                                        <p:tav tm="0">
                                          <p:val>
                                            <p:fltVal val="0"/>
                                          </p:val>
                                        </p:tav>
                                        <p:tav tm="100000">
                                          <p:val>
                                            <p:strVal val="#ppt_h"/>
                                          </p:val>
                                        </p:tav>
                                      </p:tavLst>
                                    </p:anim>
                                    <p:animEffect transition="in" filter="fade">
                                      <p:cBhvr>
                                        <p:cTn id="34" dur="500"/>
                                        <p:tgtEl>
                                          <p:spTgt spid="37"/>
                                        </p:tgtEl>
                                      </p:cBhvr>
                                    </p:animEffect>
                                  </p:childTnLst>
                                </p:cTn>
                              </p:par>
                            </p:childTnLst>
                          </p:cTn>
                        </p:par>
                        <p:par>
                          <p:cTn id="35" fill="hold">
                            <p:stCondLst>
                              <p:cond delay="2500"/>
                            </p:stCondLst>
                            <p:childTnLst>
                              <p:par>
                                <p:cTn id="36" presetID="53" presetClass="entr" presetSubtype="16" fill="hold" grpId="0" nodeType="afterEffect">
                                  <p:stCondLst>
                                    <p:cond delay="0"/>
                                  </p:stCondLst>
                                  <p:childTnLst>
                                    <p:set>
                                      <p:cBhvr>
                                        <p:cTn id="37" dur="1" fill="hold">
                                          <p:stCondLst>
                                            <p:cond delay="0"/>
                                          </p:stCondLst>
                                        </p:cTn>
                                        <p:tgtEl>
                                          <p:spTgt spid="39"/>
                                        </p:tgtEl>
                                        <p:attrNameLst>
                                          <p:attrName>style.visibility</p:attrName>
                                        </p:attrNameLst>
                                      </p:cBhvr>
                                      <p:to>
                                        <p:strVal val="visible"/>
                                      </p:to>
                                    </p:set>
                                    <p:anim calcmode="lin" valueType="num">
                                      <p:cBhvr>
                                        <p:cTn id="38" dur="500" fill="hold"/>
                                        <p:tgtEl>
                                          <p:spTgt spid="39"/>
                                        </p:tgtEl>
                                        <p:attrNameLst>
                                          <p:attrName>ppt_w</p:attrName>
                                        </p:attrNameLst>
                                      </p:cBhvr>
                                      <p:tavLst>
                                        <p:tav tm="0">
                                          <p:val>
                                            <p:fltVal val="0"/>
                                          </p:val>
                                        </p:tav>
                                        <p:tav tm="100000">
                                          <p:val>
                                            <p:strVal val="#ppt_w"/>
                                          </p:val>
                                        </p:tav>
                                      </p:tavLst>
                                    </p:anim>
                                    <p:anim calcmode="lin" valueType="num">
                                      <p:cBhvr>
                                        <p:cTn id="39" dur="500" fill="hold"/>
                                        <p:tgtEl>
                                          <p:spTgt spid="39"/>
                                        </p:tgtEl>
                                        <p:attrNameLst>
                                          <p:attrName>ppt_h</p:attrName>
                                        </p:attrNameLst>
                                      </p:cBhvr>
                                      <p:tavLst>
                                        <p:tav tm="0">
                                          <p:val>
                                            <p:fltVal val="0"/>
                                          </p:val>
                                        </p:tav>
                                        <p:tav tm="100000">
                                          <p:val>
                                            <p:strVal val="#ppt_h"/>
                                          </p:val>
                                        </p:tav>
                                      </p:tavLst>
                                    </p:anim>
                                    <p:animEffect transition="in" filter="fade">
                                      <p:cBhvr>
                                        <p:cTn id="40" dur="500"/>
                                        <p:tgtEl>
                                          <p:spTgt spid="39"/>
                                        </p:tgtEl>
                                      </p:cBhvr>
                                    </p:animEffect>
                                  </p:childTnLst>
                                </p:cTn>
                              </p:par>
                            </p:childTnLst>
                          </p:cTn>
                        </p:par>
                        <p:par>
                          <p:cTn id="41" fill="hold">
                            <p:stCondLst>
                              <p:cond delay="3000"/>
                            </p:stCondLst>
                            <p:childTnLst>
                              <p:par>
                                <p:cTn id="42" presetID="53" presetClass="entr" presetSubtype="16" fill="hold" grpId="0" nodeType="afterEffect">
                                  <p:stCondLst>
                                    <p:cond delay="0"/>
                                  </p:stCondLst>
                                  <p:childTnLst>
                                    <p:set>
                                      <p:cBhvr>
                                        <p:cTn id="43" dur="1" fill="hold">
                                          <p:stCondLst>
                                            <p:cond delay="0"/>
                                          </p:stCondLst>
                                        </p:cTn>
                                        <p:tgtEl>
                                          <p:spTgt spid="40"/>
                                        </p:tgtEl>
                                        <p:attrNameLst>
                                          <p:attrName>style.visibility</p:attrName>
                                        </p:attrNameLst>
                                      </p:cBhvr>
                                      <p:to>
                                        <p:strVal val="visible"/>
                                      </p:to>
                                    </p:set>
                                    <p:anim calcmode="lin" valueType="num">
                                      <p:cBhvr>
                                        <p:cTn id="44" dur="500" fill="hold"/>
                                        <p:tgtEl>
                                          <p:spTgt spid="40"/>
                                        </p:tgtEl>
                                        <p:attrNameLst>
                                          <p:attrName>ppt_w</p:attrName>
                                        </p:attrNameLst>
                                      </p:cBhvr>
                                      <p:tavLst>
                                        <p:tav tm="0">
                                          <p:val>
                                            <p:fltVal val="0"/>
                                          </p:val>
                                        </p:tav>
                                        <p:tav tm="100000">
                                          <p:val>
                                            <p:strVal val="#ppt_w"/>
                                          </p:val>
                                        </p:tav>
                                      </p:tavLst>
                                    </p:anim>
                                    <p:anim calcmode="lin" valueType="num">
                                      <p:cBhvr>
                                        <p:cTn id="45" dur="500" fill="hold"/>
                                        <p:tgtEl>
                                          <p:spTgt spid="40"/>
                                        </p:tgtEl>
                                        <p:attrNameLst>
                                          <p:attrName>ppt_h</p:attrName>
                                        </p:attrNameLst>
                                      </p:cBhvr>
                                      <p:tavLst>
                                        <p:tav tm="0">
                                          <p:val>
                                            <p:fltVal val="0"/>
                                          </p:val>
                                        </p:tav>
                                        <p:tav tm="100000">
                                          <p:val>
                                            <p:strVal val="#ppt_h"/>
                                          </p:val>
                                        </p:tav>
                                      </p:tavLst>
                                    </p:anim>
                                    <p:animEffect transition="in" filter="fade">
                                      <p:cBhvr>
                                        <p:cTn id="46" dur="500"/>
                                        <p:tgtEl>
                                          <p:spTgt spid="40"/>
                                        </p:tgtEl>
                                      </p:cBhvr>
                                    </p:animEffect>
                                  </p:childTnLst>
                                </p:cTn>
                              </p:par>
                            </p:childTnLst>
                          </p:cTn>
                        </p:par>
                        <p:par>
                          <p:cTn id="47" fill="hold">
                            <p:stCondLst>
                              <p:cond delay="3500"/>
                            </p:stCondLst>
                            <p:childTnLst>
                              <p:par>
                                <p:cTn id="48" presetID="53" presetClass="entr" presetSubtype="16" fill="hold" grpId="0" nodeType="afterEffect">
                                  <p:stCondLst>
                                    <p:cond delay="0"/>
                                  </p:stCondLst>
                                  <p:childTnLst>
                                    <p:set>
                                      <p:cBhvr>
                                        <p:cTn id="49" dur="1" fill="hold">
                                          <p:stCondLst>
                                            <p:cond delay="0"/>
                                          </p:stCondLst>
                                        </p:cTn>
                                        <p:tgtEl>
                                          <p:spTgt spid="38"/>
                                        </p:tgtEl>
                                        <p:attrNameLst>
                                          <p:attrName>style.visibility</p:attrName>
                                        </p:attrNameLst>
                                      </p:cBhvr>
                                      <p:to>
                                        <p:strVal val="visible"/>
                                      </p:to>
                                    </p:set>
                                    <p:anim calcmode="lin" valueType="num">
                                      <p:cBhvr>
                                        <p:cTn id="50" dur="500" fill="hold"/>
                                        <p:tgtEl>
                                          <p:spTgt spid="38"/>
                                        </p:tgtEl>
                                        <p:attrNameLst>
                                          <p:attrName>ppt_w</p:attrName>
                                        </p:attrNameLst>
                                      </p:cBhvr>
                                      <p:tavLst>
                                        <p:tav tm="0">
                                          <p:val>
                                            <p:fltVal val="0"/>
                                          </p:val>
                                        </p:tav>
                                        <p:tav tm="100000">
                                          <p:val>
                                            <p:strVal val="#ppt_w"/>
                                          </p:val>
                                        </p:tav>
                                      </p:tavLst>
                                    </p:anim>
                                    <p:anim calcmode="lin" valueType="num">
                                      <p:cBhvr>
                                        <p:cTn id="51" dur="500" fill="hold"/>
                                        <p:tgtEl>
                                          <p:spTgt spid="38"/>
                                        </p:tgtEl>
                                        <p:attrNameLst>
                                          <p:attrName>ppt_h</p:attrName>
                                        </p:attrNameLst>
                                      </p:cBhvr>
                                      <p:tavLst>
                                        <p:tav tm="0">
                                          <p:val>
                                            <p:fltVal val="0"/>
                                          </p:val>
                                        </p:tav>
                                        <p:tav tm="100000">
                                          <p:val>
                                            <p:strVal val="#ppt_h"/>
                                          </p:val>
                                        </p:tav>
                                      </p:tavLst>
                                    </p:anim>
                                    <p:animEffect transition="in" filter="fade">
                                      <p:cBhvr>
                                        <p:cTn id="5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7" grpId="0" animBg="1"/>
      <p:bldP spid="38" grpId="0" animBg="1"/>
      <p:bldP spid="39" grpId="0" animBg="1"/>
      <p:bldP spid="4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3FB3C5A-DC76-4BD7-BCF1-9C1AC43B43CA}"/>
              </a:ext>
            </a:extLst>
          </p:cNvPr>
          <p:cNvSpPr>
            <a:spLocks noGrp="1"/>
          </p:cNvSpPr>
          <p:nvPr>
            <p:ph type="body" sz="quarter" idx="10"/>
          </p:nvPr>
        </p:nvSpPr>
        <p:spPr>
          <a:xfrm>
            <a:off x="5297230" y="928916"/>
            <a:ext cx="1826141" cy="535531"/>
          </a:xfrm>
        </p:spPr>
        <p:txBody>
          <a:bodyPr/>
          <a:lstStyle/>
          <a:p>
            <a:r>
              <a:rPr lang="zh-CN" altLang="en-US" dirty="0"/>
              <a:t>锋的分类</a:t>
            </a:r>
          </a:p>
        </p:txBody>
      </p:sp>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a:xfrm>
            <a:off x="776883" y="120382"/>
            <a:ext cx="2236510" cy="646331"/>
          </a:xfrm>
        </p:spPr>
        <p:txBody>
          <a:bodyPr/>
          <a:lstStyle/>
          <a:p>
            <a:r>
              <a:rPr lang="zh-CN" altLang="en-US" dirty="0"/>
              <a:t>锋面系统</a:t>
            </a:r>
          </a:p>
        </p:txBody>
      </p:sp>
      <p:sp>
        <p:nvSpPr>
          <p:cNvPr id="25" name="矩形: 圆角 24">
            <a:extLst>
              <a:ext uri="{FF2B5EF4-FFF2-40B4-BE49-F238E27FC236}">
                <a16:creationId xmlns:a16="http://schemas.microsoft.com/office/drawing/2014/main" id="{FC9D4937-8646-43BA-95B1-214D1D3A902A}"/>
              </a:ext>
            </a:extLst>
          </p:cNvPr>
          <p:cNvSpPr/>
          <p:nvPr/>
        </p:nvSpPr>
        <p:spPr>
          <a:xfrm>
            <a:off x="1754504" y="1830934"/>
            <a:ext cx="112204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冷锋</a:t>
            </a:r>
          </a:p>
        </p:txBody>
      </p:sp>
      <p:sp>
        <p:nvSpPr>
          <p:cNvPr id="3" name="矩形 2">
            <a:extLst>
              <a:ext uri="{FF2B5EF4-FFF2-40B4-BE49-F238E27FC236}">
                <a16:creationId xmlns:a16="http://schemas.microsoft.com/office/drawing/2014/main" id="{B689CC58-2332-4A82-8CAC-6E0926745BB3}"/>
              </a:ext>
            </a:extLst>
          </p:cNvPr>
          <p:cNvSpPr/>
          <p:nvPr/>
        </p:nvSpPr>
        <p:spPr>
          <a:xfrm>
            <a:off x="2876549" y="1772913"/>
            <a:ext cx="8287082" cy="830997"/>
          </a:xfrm>
          <a:prstGeom prst="rect">
            <a:avLst/>
          </a:prstGeom>
        </p:spPr>
        <p:txBody>
          <a:bodyPr wrap="square">
            <a:spAutoFit/>
          </a:bodyPr>
          <a:lstStyle/>
          <a:p>
            <a:pPr algn="just"/>
            <a:r>
              <a:rPr lang="zh-CN" altLang="en-US" sz="2400" dirty="0"/>
              <a:t>锋面在移动过程中，冷气团起主导地位作用，推动锋面向暖气团一侧移动，这种锋面称为</a:t>
            </a:r>
            <a:r>
              <a:rPr lang="zh-CN" altLang="en-US" sz="2400" u="sng" dirty="0"/>
              <a:t>冷锋</a:t>
            </a:r>
            <a:r>
              <a:rPr lang="zh-CN" altLang="en-US" sz="2400" dirty="0"/>
              <a:t>。</a:t>
            </a:r>
          </a:p>
        </p:txBody>
      </p:sp>
      <p:pic>
        <p:nvPicPr>
          <p:cNvPr id="41" name="图片 40">
            <a:extLst>
              <a:ext uri="{FF2B5EF4-FFF2-40B4-BE49-F238E27FC236}">
                <a16:creationId xmlns:a16="http://schemas.microsoft.com/office/drawing/2014/main" id="{8807843F-A9DB-4B2C-9FAA-DBCDACE1DC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3393" y="2975019"/>
            <a:ext cx="317653" cy="324872"/>
          </a:xfrm>
          <a:prstGeom prst="rect">
            <a:avLst/>
          </a:prstGeom>
        </p:spPr>
      </p:pic>
      <p:sp>
        <p:nvSpPr>
          <p:cNvPr id="42" name="矩形 41">
            <a:extLst>
              <a:ext uri="{FF2B5EF4-FFF2-40B4-BE49-F238E27FC236}">
                <a16:creationId xmlns:a16="http://schemas.microsoft.com/office/drawing/2014/main" id="{4EB5CE91-1988-400C-BF9A-24C5D01BC316}"/>
              </a:ext>
            </a:extLst>
          </p:cNvPr>
          <p:cNvSpPr/>
          <p:nvPr/>
        </p:nvSpPr>
        <p:spPr>
          <a:xfrm>
            <a:off x="3331046" y="2906623"/>
            <a:ext cx="2031325" cy="461665"/>
          </a:xfrm>
          <a:prstGeom prst="rect">
            <a:avLst/>
          </a:prstGeom>
        </p:spPr>
        <p:txBody>
          <a:bodyPr wrap="none">
            <a:spAutoFit/>
          </a:bodyPr>
          <a:lstStyle/>
          <a:p>
            <a:r>
              <a:rPr lang="zh-CN" altLang="en-US" sz="2400" dirty="0">
                <a:latin typeface="+mn-ea"/>
              </a:rPr>
              <a:t>过境前天气：</a:t>
            </a:r>
            <a:endParaRPr lang="zh-CN" altLang="en-US" sz="2400" dirty="0">
              <a:solidFill>
                <a:srgbClr val="2E83AC"/>
              </a:solidFill>
              <a:latin typeface="+mn-ea"/>
            </a:endParaRPr>
          </a:p>
        </p:txBody>
      </p:sp>
      <p:sp>
        <p:nvSpPr>
          <p:cNvPr id="43" name="矩形 42">
            <a:extLst>
              <a:ext uri="{FF2B5EF4-FFF2-40B4-BE49-F238E27FC236}">
                <a16:creationId xmlns:a16="http://schemas.microsoft.com/office/drawing/2014/main" id="{67E923A0-ED72-4826-93B3-023F681841DB}"/>
              </a:ext>
            </a:extLst>
          </p:cNvPr>
          <p:cNvSpPr/>
          <p:nvPr/>
        </p:nvSpPr>
        <p:spPr>
          <a:xfrm>
            <a:off x="5092046" y="2906623"/>
            <a:ext cx="5607704" cy="830997"/>
          </a:xfrm>
          <a:prstGeom prst="rect">
            <a:avLst/>
          </a:prstGeom>
        </p:spPr>
        <p:txBody>
          <a:bodyPr wrap="square">
            <a:spAutoFit/>
          </a:bodyPr>
          <a:lstStyle/>
          <a:p>
            <a:r>
              <a:rPr lang="zh-CN" altLang="en-US" sz="2400" dirty="0">
                <a:latin typeface="+mn-ea"/>
              </a:rPr>
              <a:t>暖气团控制，</a:t>
            </a:r>
            <a:endParaRPr lang="en-US" altLang="zh-CN" sz="2400" dirty="0">
              <a:latin typeface="+mn-ea"/>
            </a:endParaRPr>
          </a:p>
          <a:p>
            <a:r>
              <a:rPr lang="zh-CN" altLang="en-US" sz="2400" dirty="0">
                <a:latin typeface="+mn-ea"/>
              </a:rPr>
              <a:t>气温较高、气压较低，天气晴朗</a:t>
            </a:r>
          </a:p>
        </p:txBody>
      </p:sp>
      <p:pic>
        <p:nvPicPr>
          <p:cNvPr id="44" name="图片 43">
            <a:extLst>
              <a:ext uri="{FF2B5EF4-FFF2-40B4-BE49-F238E27FC236}">
                <a16:creationId xmlns:a16="http://schemas.microsoft.com/office/drawing/2014/main" id="{D6B68E75-6EA8-4DFF-ACB8-389F094474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3393" y="3874412"/>
            <a:ext cx="317653" cy="324872"/>
          </a:xfrm>
          <a:prstGeom prst="rect">
            <a:avLst/>
          </a:prstGeom>
        </p:spPr>
      </p:pic>
      <p:sp>
        <p:nvSpPr>
          <p:cNvPr id="45" name="矩形 44">
            <a:extLst>
              <a:ext uri="{FF2B5EF4-FFF2-40B4-BE49-F238E27FC236}">
                <a16:creationId xmlns:a16="http://schemas.microsoft.com/office/drawing/2014/main" id="{7C1D5143-98A0-44C5-B457-0FD2F73D4F37}"/>
              </a:ext>
            </a:extLst>
          </p:cNvPr>
          <p:cNvSpPr/>
          <p:nvPr/>
        </p:nvSpPr>
        <p:spPr>
          <a:xfrm>
            <a:off x="3331046" y="3806016"/>
            <a:ext cx="2031325" cy="461665"/>
          </a:xfrm>
          <a:prstGeom prst="rect">
            <a:avLst/>
          </a:prstGeom>
        </p:spPr>
        <p:txBody>
          <a:bodyPr wrap="none">
            <a:spAutoFit/>
          </a:bodyPr>
          <a:lstStyle/>
          <a:p>
            <a:r>
              <a:rPr lang="zh-CN" altLang="en-US" sz="2400" dirty="0">
                <a:latin typeface="+mn-ea"/>
              </a:rPr>
              <a:t>过境时天气：</a:t>
            </a:r>
            <a:endParaRPr lang="zh-CN" altLang="en-US" sz="2400" dirty="0">
              <a:solidFill>
                <a:srgbClr val="2E83AC"/>
              </a:solidFill>
              <a:latin typeface="+mn-ea"/>
            </a:endParaRPr>
          </a:p>
        </p:txBody>
      </p:sp>
      <p:sp>
        <p:nvSpPr>
          <p:cNvPr id="46" name="矩形 45">
            <a:extLst>
              <a:ext uri="{FF2B5EF4-FFF2-40B4-BE49-F238E27FC236}">
                <a16:creationId xmlns:a16="http://schemas.microsoft.com/office/drawing/2014/main" id="{A6542725-43FF-4396-9D8B-DBBB032F2071}"/>
              </a:ext>
            </a:extLst>
          </p:cNvPr>
          <p:cNvSpPr/>
          <p:nvPr/>
        </p:nvSpPr>
        <p:spPr>
          <a:xfrm>
            <a:off x="5092046" y="3806016"/>
            <a:ext cx="5607704" cy="830997"/>
          </a:xfrm>
          <a:prstGeom prst="rect">
            <a:avLst/>
          </a:prstGeom>
        </p:spPr>
        <p:txBody>
          <a:bodyPr wrap="square">
            <a:spAutoFit/>
          </a:bodyPr>
          <a:lstStyle/>
          <a:p>
            <a:r>
              <a:rPr lang="zh-CN" altLang="en-US" sz="2400" dirty="0">
                <a:latin typeface="+mn-ea"/>
              </a:rPr>
              <a:t>冷锋控制，</a:t>
            </a:r>
            <a:endParaRPr lang="en-US" altLang="zh-CN" sz="2400" dirty="0">
              <a:latin typeface="+mn-ea"/>
            </a:endParaRPr>
          </a:p>
          <a:p>
            <a:r>
              <a:rPr lang="zh-CN" altLang="en-US" sz="2400" dirty="0">
                <a:latin typeface="+mn-ea"/>
              </a:rPr>
              <a:t>阴天、降水、刮风、降温</a:t>
            </a:r>
          </a:p>
        </p:txBody>
      </p:sp>
      <p:pic>
        <p:nvPicPr>
          <p:cNvPr id="47" name="图片 46">
            <a:extLst>
              <a:ext uri="{FF2B5EF4-FFF2-40B4-BE49-F238E27FC236}">
                <a16:creationId xmlns:a16="http://schemas.microsoft.com/office/drawing/2014/main" id="{1E947F19-5FB1-4EAE-BC3E-5102616251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3393" y="4796034"/>
            <a:ext cx="317653" cy="324872"/>
          </a:xfrm>
          <a:prstGeom prst="rect">
            <a:avLst/>
          </a:prstGeom>
        </p:spPr>
      </p:pic>
      <p:sp>
        <p:nvSpPr>
          <p:cNvPr id="48" name="矩形 47">
            <a:extLst>
              <a:ext uri="{FF2B5EF4-FFF2-40B4-BE49-F238E27FC236}">
                <a16:creationId xmlns:a16="http://schemas.microsoft.com/office/drawing/2014/main" id="{85CD42DE-4AB9-4407-BE61-315DE41D4FDE}"/>
              </a:ext>
            </a:extLst>
          </p:cNvPr>
          <p:cNvSpPr/>
          <p:nvPr/>
        </p:nvSpPr>
        <p:spPr>
          <a:xfrm>
            <a:off x="3331046" y="4727638"/>
            <a:ext cx="2031325" cy="461665"/>
          </a:xfrm>
          <a:prstGeom prst="rect">
            <a:avLst/>
          </a:prstGeom>
        </p:spPr>
        <p:txBody>
          <a:bodyPr wrap="none">
            <a:spAutoFit/>
          </a:bodyPr>
          <a:lstStyle/>
          <a:p>
            <a:r>
              <a:rPr lang="zh-CN" altLang="en-US" sz="2400" dirty="0">
                <a:latin typeface="+mn-ea"/>
              </a:rPr>
              <a:t>过境后天气：</a:t>
            </a:r>
            <a:endParaRPr lang="zh-CN" altLang="en-US" sz="2400" dirty="0">
              <a:solidFill>
                <a:srgbClr val="2E83AC"/>
              </a:solidFill>
              <a:latin typeface="+mn-ea"/>
            </a:endParaRPr>
          </a:p>
        </p:txBody>
      </p:sp>
      <p:sp>
        <p:nvSpPr>
          <p:cNvPr id="49" name="矩形 48">
            <a:extLst>
              <a:ext uri="{FF2B5EF4-FFF2-40B4-BE49-F238E27FC236}">
                <a16:creationId xmlns:a16="http://schemas.microsoft.com/office/drawing/2014/main" id="{E0969D42-0626-4BB2-93CA-1B3741EE50EF}"/>
              </a:ext>
            </a:extLst>
          </p:cNvPr>
          <p:cNvSpPr/>
          <p:nvPr/>
        </p:nvSpPr>
        <p:spPr>
          <a:xfrm>
            <a:off x="5092046" y="4727638"/>
            <a:ext cx="5607704" cy="830997"/>
          </a:xfrm>
          <a:prstGeom prst="rect">
            <a:avLst/>
          </a:prstGeom>
        </p:spPr>
        <p:txBody>
          <a:bodyPr wrap="square">
            <a:spAutoFit/>
          </a:bodyPr>
          <a:lstStyle/>
          <a:p>
            <a:r>
              <a:rPr lang="zh-CN" altLang="en-US" sz="2400" dirty="0">
                <a:latin typeface="+mn-ea"/>
              </a:rPr>
              <a:t>冷气团控制，</a:t>
            </a:r>
            <a:endParaRPr lang="en-US" altLang="zh-CN" sz="2400" dirty="0">
              <a:latin typeface="+mn-ea"/>
            </a:endParaRPr>
          </a:p>
          <a:p>
            <a:r>
              <a:rPr lang="zh-CN" altLang="en-US" sz="2400" dirty="0">
                <a:latin typeface="+mn-ea"/>
              </a:rPr>
              <a:t>气压升高、气温和湿度骤降、天气转晴</a:t>
            </a:r>
          </a:p>
        </p:txBody>
      </p:sp>
    </p:spTree>
    <p:extLst>
      <p:ext uri="{BB962C8B-B14F-4D97-AF65-F5344CB8AC3E}">
        <p14:creationId xmlns:p14="http://schemas.microsoft.com/office/powerpoint/2010/main" val="2342482254"/>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randombar(horizontal)">
                                      <p:cBhvr>
                                        <p:cTn id="7" dur="500"/>
                                        <p:tgtEl>
                                          <p:spTgt spid="25"/>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randombar(horizontal)">
                                      <p:cBhvr>
                                        <p:cTn id="11" dur="500"/>
                                        <p:tgtEl>
                                          <p:spTgt spid="3"/>
                                        </p:tgtEl>
                                      </p:cBhvr>
                                    </p:animEffect>
                                  </p:childTnLst>
                                </p:cTn>
                              </p:par>
                            </p:childTnLst>
                          </p:cTn>
                        </p:par>
                        <p:par>
                          <p:cTn id="12" fill="hold">
                            <p:stCondLst>
                              <p:cond delay="1000"/>
                            </p:stCondLst>
                            <p:childTnLst>
                              <p:par>
                                <p:cTn id="13" presetID="35" presetClass="entr" presetSubtype="0" fill="hold"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750"/>
                                        <p:tgtEl>
                                          <p:spTgt spid="41"/>
                                        </p:tgtEl>
                                      </p:cBhvr>
                                    </p:animEffect>
                                    <p:anim calcmode="lin" valueType="num">
                                      <p:cBhvr>
                                        <p:cTn id="16" dur="750" fill="hold"/>
                                        <p:tgtEl>
                                          <p:spTgt spid="41"/>
                                        </p:tgtEl>
                                        <p:attrNameLst>
                                          <p:attrName>style.rotation</p:attrName>
                                        </p:attrNameLst>
                                      </p:cBhvr>
                                      <p:tavLst>
                                        <p:tav tm="0">
                                          <p:val>
                                            <p:fltVal val="720"/>
                                          </p:val>
                                        </p:tav>
                                        <p:tav tm="100000">
                                          <p:val>
                                            <p:fltVal val="0"/>
                                          </p:val>
                                        </p:tav>
                                      </p:tavLst>
                                    </p:anim>
                                    <p:anim calcmode="lin" valueType="num">
                                      <p:cBhvr>
                                        <p:cTn id="17" dur="750" fill="hold"/>
                                        <p:tgtEl>
                                          <p:spTgt spid="41"/>
                                        </p:tgtEl>
                                        <p:attrNameLst>
                                          <p:attrName>ppt_h</p:attrName>
                                        </p:attrNameLst>
                                      </p:cBhvr>
                                      <p:tavLst>
                                        <p:tav tm="0">
                                          <p:val>
                                            <p:fltVal val="0"/>
                                          </p:val>
                                        </p:tav>
                                        <p:tav tm="100000">
                                          <p:val>
                                            <p:strVal val="#ppt_h"/>
                                          </p:val>
                                        </p:tav>
                                      </p:tavLst>
                                    </p:anim>
                                    <p:anim calcmode="lin" valueType="num">
                                      <p:cBhvr>
                                        <p:cTn id="18" dur="750" fill="hold"/>
                                        <p:tgtEl>
                                          <p:spTgt spid="41"/>
                                        </p:tgtEl>
                                        <p:attrNameLst>
                                          <p:attrName>ppt_w</p:attrName>
                                        </p:attrNameLst>
                                      </p:cBhvr>
                                      <p:tavLst>
                                        <p:tav tm="0">
                                          <p:val>
                                            <p:fltVal val="0"/>
                                          </p:val>
                                        </p:tav>
                                        <p:tav tm="100000">
                                          <p:val>
                                            <p:strVal val="#ppt_w"/>
                                          </p:val>
                                        </p:tav>
                                      </p:tavLst>
                                    </p:anim>
                                  </p:childTnLst>
                                </p:cTn>
                              </p:par>
                              <p:par>
                                <p:cTn id="19" presetID="35" presetClass="entr" presetSubtype="0" fill="hold" nodeType="withEffect">
                                  <p:stCondLst>
                                    <p:cond delay="0"/>
                                  </p:stCondLst>
                                  <p:childTnLst>
                                    <p:set>
                                      <p:cBhvr>
                                        <p:cTn id="20" dur="1" fill="hold">
                                          <p:stCondLst>
                                            <p:cond delay="0"/>
                                          </p:stCondLst>
                                        </p:cTn>
                                        <p:tgtEl>
                                          <p:spTgt spid="44"/>
                                        </p:tgtEl>
                                        <p:attrNameLst>
                                          <p:attrName>style.visibility</p:attrName>
                                        </p:attrNameLst>
                                      </p:cBhvr>
                                      <p:to>
                                        <p:strVal val="visible"/>
                                      </p:to>
                                    </p:set>
                                    <p:animEffect transition="in" filter="fade">
                                      <p:cBhvr>
                                        <p:cTn id="21" dur="750"/>
                                        <p:tgtEl>
                                          <p:spTgt spid="44"/>
                                        </p:tgtEl>
                                      </p:cBhvr>
                                    </p:animEffect>
                                    <p:anim calcmode="lin" valueType="num">
                                      <p:cBhvr>
                                        <p:cTn id="22" dur="750" fill="hold"/>
                                        <p:tgtEl>
                                          <p:spTgt spid="44"/>
                                        </p:tgtEl>
                                        <p:attrNameLst>
                                          <p:attrName>style.rotation</p:attrName>
                                        </p:attrNameLst>
                                      </p:cBhvr>
                                      <p:tavLst>
                                        <p:tav tm="0">
                                          <p:val>
                                            <p:fltVal val="720"/>
                                          </p:val>
                                        </p:tav>
                                        <p:tav tm="100000">
                                          <p:val>
                                            <p:fltVal val="0"/>
                                          </p:val>
                                        </p:tav>
                                      </p:tavLst>
                                    </p:anim>
                                    <p:anim calcmode="lin" valueType="num">
                                      <p:cBhvr>
                                        <p:cTn id="23" dur="750" fill="hold"/>
                                        <p:tgtEl>
                                          <p:spTgt spid="44"/>
                                        </p:tgtEl>
                                        <p:attrNameLst>
                                          <p:attrName>ppt_h</p:attrName>
                                        </p:attrNameLst>
                                      </p:cBhvr>
                                      <p:tavLst>
                                        <p:tav tm="0">
                                          <p:val>
                                            <p:fltVal val="0"/>
                                          </p:val>
                                        </p:tav>
                                        <p:tav tm="100000">
                                          <p:val>
                                            <p:strVal val="#ppt_h"/>
                                          </p:val>
                                        </p:tav>
                                      </p:tavLst>
                                    </p:anim>
                                    <p:anim calcmode="lin" valueType="num">
                                      <p:cBhvr>
                                        <p:cTn id="24" dur="750" fill="hold"/>
                                        <p:tgtEl>
                                          <p:spTgt spid="44"/>
                                        </p:tgtEl>
                                        <p:attrNameLst>
                                          <p:attrName>ppt_w</p:attrName>
                                        </p:attrNameLst>
                                      </p:cBhvr>
                                      <p:tavLst>
                                        <p:tav tm="0">
                                          <p:val>
                                            <p:fltVal val="0"/>
                                          </p:val>
                                        </p:tav>
                                        <p:tav tm="100000">
                                          <p:val>
                                            <p:strVal val="#ppt_w"/>
                                          </p:val>
                                        </p:tav>
                                      </p:tavLst>
                                    </p:anim>
                                  </p:childTnLst>
                                </p:cTn>
                              </p:par>
                              <p:par>
                                <p:cTn id="25" presetID="35" presetClass="entr" presetSubtype="0" fill="hold" nodeType="with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750"/>
                                        <p:tgtEl>
                                          <p:spTgt spid="47"/>
                                        </p:tgtEl>
                                      </p:cBhvr>
                                    </p:animEffect>
                                    <p:anim calcmode="lin" valueType="num">
                                      <p:cBhvr>
                                        <p:cTn id="28" dur="750" fill="hold"/>
                                        <p:tgtEl>
                                          <p:spTgt spid="47"/>
                                        </p:tgtEl>
                                        <p:attrNameLst>
                                          <p:attrName>style.rotation</p:attrName>
                                        </p:attrNameLst>
                                      </p:cBhvr>
                                      <p:tavLst>
                                        <p:tav tm="0">
                                          <p:val>
                                            <p:fltVal val="720"/>
                                          </p:val>
                                        </p:tav>
                                        <p:tav tm="100000">
                                          <p:val>
                                            <p:fltVal val="0"/>
                                          </p:val>
                                        </p:tav>
                                      </p:tavLst>
                                    </p:anim>
                                    <p:anim calcmode="lin" valueType="num">
                                      <p:cBhvr>
                                        <p:cTn id="29" dur="750" fill="hold"/>
                                        <p:tgtEl>
                                          <p:spTgt spid="47"/>
                                        </p:tgtEl>
                                        <p:attrNameLst>
                                          <p:attrName>ppt_h</p:attrName>
                                        </p:attrNameLst>
                                      </p:cBhvr>
                                      <p:tavLst>
                                        <p:tav tm="0">
                                          <p:val>
                                            <p:fltVal val="0"/>
                                          </p:val>
                                        </p:tav>
                                        <p:tav tm="100000">
                                          <p:val>
                                            <p:strVal val="#ppt_h"/>
                                          </p:val>
                                        </p:tav>
                                      </p:tavLst>
                                    </p:anim>
                                    <p:anim calcmode="lin" valueType="num">
                                      <p:cBhvr>
                                        <p:cTn id="30" dur="750" fill="hold"/>
                                        <p:tgtEl>
                                          <p:spTgt spid="47"/>
                                        </p:tgtEl>
                                        <p:attrNameLst>
                                          <p:attrName>ppt_w</p:attrName>
                                        </p:attrNameLst>
                                      </p:cBhvr>
                                      <p:tavLst>
                                        <p:tav tm="0">
                                          <p:val>
                                            <p:fltVal val="0"/>
                                          </p:val>
                                        </p:tav>
                                        <p:tav tm="100000">
                                          <p:val>
                                            <p:strVal val="#ppt_w"/>
                                          </p:val>
                                        </p:tav>
                                      </p:tavLst>
                                    </p:anim>
                                  </p:childTnLst>
                                </p:cTn>
                              </p:par>
                              <p:par>
                                <p:cTn id="31" presetID="12" presetClass="entr" presetSubtype="8" fill="hold" grpId="0" nodeType="withEffect">
                                  <p:stCondLst>
                                    <p:cond delay="250"/>
                                  </p:stCondLst>
                                  <p:childTnLst>
                                    <p:set>
                                      <p:cBhvr>
                                        <p:cTn id="32" dur="1" fill="hold">
                                          <p:stCondLst>
                                            <p:cond delay="0"/>
                                          </p:stCondLst>
                                        </p:cTn>
                                        <p:tgtEl>
                                          <p:spTgt spid="42"/>
                                        </p:tgtEl>
                                        <p:attrNameLst>
                                          <p:attrName>style.visibility</p:attrName>
                                        </p:attrNameLst>
                                      </p:cBhvr>
                                      <p:to>
                                        <p:strVal val="visible"/>
                                      </p:to>
                                    </p:set>
                                    <p:anim calcmode="lin" valueType="num">
                                      <p:cBhvr additive="base">
                                        <p:cTn id="33" dur="500"/>
                                        <p:tgtEl>
                                          <p:spTgt spid="42"/>
                                        </p:tgtEl>
                                        <p:attrNameLst>
                                          <p:attrName>ppt_x</p:attrName>
                                        </p:attrNameLst>
                                      </p:cBhvr>
                                      <p:tavLst>
                                        <p:tav tm="0">
                                          <p:val>
                                            <p:strVal val="#ppt_x-#ppt_w*1.125000"/>
                                          </p:val>
                                        </p:tav>
                                        <p:tav tm="100000">
                                          <p:val>
                                            <p:strVal val="#ppt_x"/>
                                          </p:val>
                                        </p:tav>
                                      </p:tavLst>
                                    </p:anim>
                                    <p:animEffect transition="in" filter="wipe(right)">
                                      <p:cBhvr>
                                        <p:cTn id="34" dur="500"/>
                                        <p:tgtEl>
                                          <p:spTgt spid="42"/>
                                        </p:tgtEl>
                                      </p:cBhvr>
                                    </p:animEffect>
                                  </p:childTnLst>
                                </p:cTn>
                              </p:par>
                              <p:par>
                                <p:cTn id="35" presetID="12" presetClass="entr" presetSubtype="8" fill="hold" grpId="0" nodeType="withEffect">
                                  <p:stCondLst>
                                    <p:cond delay="250"/>
                                  </p:stCondLst>
                                  <p:childTnLst>
                                    <p:set>
                                      <p:cBhvr>
                                        <p:cTn id="36" dur="1" fill="hold">
                                          <p:stCondLst>
                                            <p:cond delay="0"/>
                                          </p:stCondLst>
                                        </p:cTn>
                                        <p:tgtEl>
                                          <p:spTgt spid="45"/>
                                        </p:tgtEl>
                                        <p:attrNameLst>
                                          <p:attrName>style.visibility</p:attrName>
                                        </p:attrNameLst>
                                      </p:cBhvr>
                                      <p:to>
                                        <p:strVal val="visible"/>
                                      </p:to>
                                    </p:set>
                                    <p:anim calcmode="lin" valueType="num">
                                      <p:cBhvr additive="base">
                                        <p:cTn id="37" dur="500"/>
                                        <p:tgtEl>
                                          <p:spTgt spid="45"/>
                                        </p:tgtEl>
                                        <p:attrNameLst>
                                          <p:attrName>ppt_x</p:attrName>
                                        </p:attrNameLst>
                                      </p:cBhvr>
                                      <p:tavLst>
                                        <p:tav tm="0">
                                          <p:val>
                                            <p:strVal val="#ppt_x-#ppt_w*1.125000"/>
                                          </p:val>
                                        </p:tav>
                                        <p:tav tm="100000">
                                          <p:val>
                                            <p:strVal val="#ppt_x"/>
                                          </p:val>
                                        </p:tav>
                                      </p:tavLst>
                                    </p:anim>
                                    <p:animEffect transition="in" filter="wipe(right)">
                                      <p:cBhvr>
                                        <p:cTn id="38" dur="500"/>
                                        <p:tgtEl>
                                          <p:spTgt spid="45"/>
                                        </p:tgtEl>
                                      </p:cBhvr>
                                    </p:animEffect>
                                  </p:childTnLst>
                                </p:cTn>
                              </p:par>
                              <p:par>
                                <p:cTn id="39" presetID="12" presetClass="entr" presetSubtype="8" fill="hold" grpId="0" nodeType="withEffect">
                                  <p:stCondLst>
                                    <p:cond delay="250"/>
                                  </p:stCondLst>
                                  <p:childTnLst>
                                    <p:set>
                                      <p:cBhvr>
                                        <p:cTn id="40" dur="1" fill="hold">
                                          <p:stCondLst>
                                            <p:cond delay="0"/>
                                          </p:stCondLst>
                                        </p:cTn>
                                        <p:tgtEl>
                                          <p:spTgt spid="48"/>
                                        </p:tgtEl>
                                        <p:attrNameLst>
                                          <p:attrName>style.visibility</p:attrName>
                                        </p:attrNameLst>
                                      </p:cBhvr>
                                      <p:to>
                                        <p:strVal val="visible"/>
                                      </p:to>
                                    </p:set>
                                    <p:anim calcmode="lin" valueType="num">
                                      <p:cBhvr additive="base">
                                        <p:cTn id="41" dur="500"/>
                                        <p:tgtEl>
                                          <p:spTgt spid="48"/>
                                        </p:tgtEl>
                                        <p:attrNameLst>
                                          <p:attrName>ppt_x</p:attrName>
                                        </p:attrNameLst>
                                      </p:cBhvr>
                                      <p:tavLst>
                                        <p:tav tm="0">
                                          <p:val>
                                            <p:strVal val="#ppt_x-#ppt_w*1.125000"/>
                                          </p:val>
                                        </p:tav>
                                        <p:tav tm="100000">
                                          <p:val>
                                            <p:strVal val="#ppt_x"/>
                                          </p:val>
                                        </p:tav>
                                      </p:tavLst>
                                    </p:anim>
                                    <p:animEffect transition="in" filter="wipe(right)">
                                      <p:cBhvr>
                                        <p:cTn id="42" dur="500"/>
                                        <p:tgtEl>
                                          <p:spTgt spid="48"/>
                                        </p:tgtEl>
                                      </p:cBhvr>
                                    </p:animEffect>
                                  </p:childTnLst>
                                </p:cTn>
                              </p:par>
                            </p:childTnLst>
                          </p:cTn>
                        </p:par>
                        <p:par>
                          <p:cTn id="43" fill="hold">
                            <p:stCondLst>
                              <p:cond delay="1750"/>
                            </p:stCondLst>
                            <p:childTnLst>
                              <p:par>
                                <p:cTn id="44" presetID="10" presetClass="entr" presetSubtype="0" fill="hold" grpId="0" nodeType="afterEffect">
                                  <p:stCondLst>
                                    <p:cond delay="0"/>
                                  </p:stCondLst>
                                  <p:childTnLst>
                                    <p:set>
                                      <p:cBhvr>
                                        <p:cTn id="45" dur="1" fill="hold">
                                          <p:stCondLst>
                                            <p:cond delay="0"/>
                                          </p:stCondLst>
                                        </p:cTn>
                                        <p:tgtEl>
                                          <p:spTgt spid="43"/>
                                        </p:tgtEl>
                                        <p:attrNameLst>
                                          <p:attrName>style.visibility</p:attrName>
                                        </p:attrNameLst>
                                      </p:cBhvr>
                                      <p:to>
                                        <p:strVal val="visible"/>
                                      </p:to>
                                    </p:set>
                                    <p:animEffect transition="in" filter="fade">
                                      <p:cBhvr>
                                        <p:cTn id="46" dur="500"/>
                                        <p:tgtEl>
                                          <p:spTgt spid="4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fade">
                                      <p:cBhvr>
                                        <p:cTn id="49" dur="500"/>
                                        <p:tgtEl>
                                          <p:spTgt spid="4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9"/>
                                        </p:tgtEl>
                                        <p:attrNameLst>
                                          <p:attrName>style.visibility</p:attrName>
                                        </p:attrNameLst>
                                      </p:cBhvr>
                                      <p:to>
                                        <p:strVal val="visible"/>
                                      </p:to>
                                    </p:set>
                                    <p:animEffect transition="in" filter="fade">
                                      <p:cBhvr>
                                        <p:cTn id="52"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2" grpId="0"/>
      <p:bldP spid="43" grpId="0"/>
      <p:bldP spid="45" grpId="0"/>
      <p:bldP spid="46" grpId="0"/>
      <p:bldP spid="48" grpId="0"/>
      <p:bldP spid="4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3FB3C5A-DC76-4BD7-BCF1-9C1AC43B43CA}"/>
              </a:ext>
            </a:extLst>
          </p:cNvPr>
          <p:cNvSpPr>
            <a:spLocks noGrp="1"/>
          </p:cNvSpPr>
          <p:nvPr>
            <p:ph type="body" sz="quarter" idx="10"/>
          </p:nvPr>
        </p:nvSpPr>
        <p:spPr>
          <a:xfrm>
            <a:off x="5297230" y="928916"/>
            <a:ext cx="1826141" cy="535531"/>
          </a:xfrm>
        </p:spPr>
        <p:txBody>
          <a:bodyPr/>
          <a:lstStyle/>
          <a:p>
            <a:r>
              <a:rPr lang="zh-CN" altLang="en-US" dirty="0"/>
              <a:t>锋的分类</a:t>
            </a:r>
          </a:p>
        </p:txBody>
      </p:sp>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a:xfrm>
            <a:off x="776883" y="120382"/>
            <a:ext cx="2236510" cy="646331"/>
          </a:xfrm>
        </p:spPr>
        <p:txBody>
          <a:bodyPr/>
          <a:lstStyle/>
          <a:p>
            <a:r>
              <a:rPr lang="zh-CN" altLang="en-US" dirty="0"/>
              <a:t>锋面系统</a:t>
            </a:r>
          </a:p>
        </p:txBody>
      </p:sp>
      <p:sp>
        <p:nvSpPr>
          <p:cNvPr id="25" name="矩形: 圆角 24">
            <a:extLst>
              <a:ext uri="{FF2B5EF4-FFF2-40B4-BE49-F238E27FC236}">
                <a16:creationId xmlns:a16="http://schemas.microsoft.com/office/drawing/2014/main" id="{FC9D4937-8646-43BA-95B1-214D1D3A902A}"/>
              </a:ext>
            </a:extLst>
          </p:cNvPr>
          <p:cNvSpPr/>
          <p:nvPr/>
        </p:nvSpPr>
        <p:spPr>
          <a:xfrm>
            <a:off x="1754504" y="1830934"/>
            <a:ext cx="1122045" cy="373380"/>
          </a:xfrm>
          <a:prstGeom prst="roundRect">
            <a:avLst>
              <a:gd name="adj" fmla="val 50000"/>
            </a:avLst>
          </a:prstGeom>
          <a:solidFill>
            <a:schemeClr val="accent2">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暖锋</a:t>
            </a:r>
          </a:p>
        </p:txBody>
      </p:sp>
      <p:sp>
        <p:nvSpPr>
          <p:cNvPr id="3" name="矩形 2">
            <a:extLst>
              <a:ext uri="{FF2B5EF4-FFF2-40B4-BE49-F238E27FC236}">
                <a16:creationId xmlns:a16="http://schemas.microsoft.com/office/drawing/2014/main" id="{B689CC58-2332-4A82-8CAC-6E0926745BB3}"/>
              </a:ext>
            </a:extLst>
          </p:cNvPr>
          <p:cNvSpPr/>
          <p:nvPr/>
        </p:nvSpPr>
        <p:spPr>
          <a:xfrm>
            <a:off x="2876549" y="1772913"/>
            <a:ext cx="8287082" cy="830997"/>
          </a:xfrm>
          <a:prstGeom prst="rect">
            <a:avLst/>
          </a:prstGeom>
        </p:spPr>
        <p:txBody>
          <a:bodyPr wrap="square">
            <a:spAutoFit/>
          </a:bodyPr>
          <a:lstStyle/>
          <a:p>
            <a:pPr algn="just"/>
            <a:r>
              <a:rPr lang="zh-CN" altLang="en-US" sz="2400" dirty="0">
                <a:solidFill>
                  <a:schemeClr val="accent2"/>
                </a:solidFill>
              </a:rPr>
              <a:t>锋面在移动过程中，若暖空气起主导作用，推动锋面向冷 气团一侧移动，这种锋机称为</a:t>
            </a:r>
            <a:r>
              <a:rPr lang="zh-CN" altLang="en-US" sz="2400" u="sng" dirty="0">
                <a:solidFill>
                  <a:schemeClr val="accent2"/>
                </a:solidFill>
              </a:rPr>
              <a:t>暖锋</a:t>
            </a:r>
            <a:r>
              <a:rPr lang="zh-CN" altLang="en-US" sz="2400" dirty="0">
                <a:solidFill>
                  <a:schemeClr val="accent2"/>
                </a:solidFill>
              </a:rPr>
              <a:t>。</a:t>
            </a:r>
          </a:p>
        </p:txBody>
      </p:sp>
      <p:pic>
        <p:nvPicPr>
          <p:cNvPr id="41" name="图片 40">
            <a:extLst>
              <a:ext uri="{FF2B5EF4-FFF2-40B4-BE49-F238E27FC236}">
                <a16:creationId xmlns:a16="http://schemas.microsoft.com/office/drawing/2014/main" id="{8807843F-A9DB-4B2C-9FAA-DBCDACE1DC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3393" y="2975019"/>
            <a:ext cx="317653" cy="324872"/>
          </a:xfrm>
          <a:prstGeom prst="rect">
            <a:avLst/>
          </a:prstGeom>
        </p:spPr>
      </p:pic>
      <p:sp>
        <p:nvSpPr>
          <p:cNvPr id="42" name="矩形 41">
            <a:extLst>
              <a:ext uri="{FF2B5EF4-FFF2-40B4-BE49-F238E27FC236}">
                <a16:creationId xmlns:a16="http://schemas.microsoft.com/office/drawing/2014/main" id="{4EB5CE91-1988-400C-BF9A-24C5D01BC316}"/>
              </a:ext>
            </a:extLst>
          </p:cNvPr>
          <p:cNvSpPr/>
          <p:nvPr/>
        </p:nvSpPr>
        <p:spPr>
          <a:xfrm>
            <a:off x="3331046" y="2906623"/>
            <a:ext cx="2031325" cy="461665"/>
          </a:xfrm>
          <a:prstGeom prst="rect">
            <a:avLst/>
          </a:prstGeom>
        </p:spPr>
        <p:txBody>
          <a:bodyPr wrap="none">
            <a:spAutoFit/>
          </a:bodyPr>
          <a:lstStyle/>
          <a:p>
            <a:r>
              <a:rPr lang="zh-CN" altLang="en-US" sz="2400" dirty="0">
                <a:latin typeface="+mn-ea"/>
              </a:rPr>
              <a:t>过境前天气：</a:t>
            </a:r>
            <a:endParaRPr lang="zh-CN" altLang="en-US" sz="2400" dirty="0">
              <a:solidFill>
                <a:srgbClr val="2E83AC"/>
              </a:solidFill>
              <a:latin typeface="+mn-ea"/>
            </a:endParaRPr>
          </a:p>
        </p:txBody>
      </p:sp>
      <p:sp>
        <p:nvSpPr>
          <p:cNvPr id="43" name="矩形 42">
            <a:extLst>
              <a:ext uri="{FF2B5EF4-FFF2-40B4-BE49-F238E27FC236}">
                <a16:creationId xmlns:a16="http://schemas.microsoft.com/office/drawing/2014/main" id="{67E923A0-ED72-4826-93B3-023F681841DB}"/>
              </a:ext>
            </a:extLst>
          </p:cNvPr>
          <p:cNvSpPr/>
          <p:nvPr/>
        </p:nvSpPr>
        <p:spPr>
          <a:xfrm>
            <a:off x="5092046" y="2906623"/>
            <a:ext cx="5607704" cy="830997"/>
          </a:xfrm>
          <a:prstGeom prst="rect">
            <a:avLst/>
          </a:prstGeom>
        </p:spPr>
        <p:txBody>
          <a:bodyPr wrap="square">
            <a:spAutoFit/>
          </a:bodyPr>
          <a:lstStyle/>
          <a:p>
            <a:r>
              <a:rPr lang="zh-CN" altLang="en-US" sz="2400" dirty="0">
                <a:latin typeface="+mn-ea"/>
              </a:rPr>
              <a:t>冷气团控制，</a:t>
            </a:r>
            <a:endParaRPr lang="en-US" altLang="zh-CN" sz="2400" dirty="0">
              <a:latin typeface="+mn-ea"/>
            </a:endParaRPr>
          </a:p>
          <a:p>
            <a:r>
              <a:rPr lang="zh-CN" altLang="en-US" sz="2400" dirty="0">
                <a:latin typeface="+mn-ea"/>
              </a:rPr>
              <a:t>气温较低、气压较高，天气晴朗</a:t>
            </a:r>
          </a:p>
        </p:txBody>
      </p:sp>
      <p:pic>
        <p:nvPicPr>
          <p:cNvPr id="44" name="图片 43">
            <a:extLst>
              <a:ext uri="{FF2B5EF4-FFF2-40B4-BE49-F238E27FC236}">
                <a16:creationId xmlns:a16="http://schemas.microsoft.com/office/drawing/2014/main" id="{D6B68E75-6EA8-4DFF-ACB8-389F094474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3393" y="3874412"/>
            <a:ext cx="317653" cy="324872"/>
          </a:xfrm>
          <a:prstGeom prst="rect">
            <a:avLst/>
          </a:prstGeom>
        </p:spPr>
      </p:pic>
      <p:sp>
        <p:nvSpPr>
          <p:cNvPr id="45" name="矩形 44">
            <a:extLst>
              <a:ext uri="{FF2B5EF4-FFF2-40B4-BE49-F238E27FC236}">
                <a16:creationId xmlns:a16="http://schemas.microsoft.com/office/drawing/2014/main" id="{7C1D5143-98A0-44C5-B457-0FD2F73D4F37}"/>
              </a:ext>
            </a:extLst>
          </p:cNvPr>
          <p:cNvSpPr/>
          <p:nvPr/>
        </p:nvSpPr>
        <p:spPr>
          <a:xfrm>
            <a:off x="3331046" y="3806016"/>
            <a:ext cx="2031325" cy="461665"/>
          </a:xfrm>
          <a:prstGeom prst="rect">
            <a:avLst/>
          </a:prstGeom>
        </p:spPr>
        <p:txBody>
          <a:bodyPr wrap="none">
            <a:spAutoFit/>
          </a:bodyPr>
          <a:lstStyle/>
          <a:p>
            <a:r>
              <a:rPr lang="zh-CN" altLang="en-US" sz="2400" dirty="0">
                <a:latin typeface="+mn-ea"/>
              </a:rPr>
              <a:t>过境时天气：</a:t>
            </a:r>
            <a:endParaRPr lang="zh-CN" altLang="en-US" sz="2400" dirty="0">
              <a:solidFill>
                <a:srgbClr val="2E83AC"/>
              </a:solidFill>
              <a:latin typeface="+mn-ea"/>
            </a:endParaRPr>
          </a:p>
        </p:txBody>
      </p:sp>
      <p:sp>
        <p:nvSpPr>
          <p:cNvPr id="46" name="矩形 45">
            <a:extLst>
              <a:ext uri="{FF2B5EF4-FFF2-40B4-BE49-F238E27FC236}">
                <a16:creationId xmlns:a16="http://schemas.microsoft.com/office/drawing/2014/main" id="{A6542725-43FF-4396-9D8B-DBBB032F2071}"/>
              </a:ext>
            </a:extLst>
          </p:cNvPr>
          <p:cNvSpPr/>
          <p:nvPr/>
        </p:nvSpPr>
        <p:spPr>
          <a:xfrm>
            <a:off x="5092046" y="3806016"/>
            <a:ext cx="5607704" cy="830997"/>
          </a:xfrm>
          <a:prstGeom prst="rect">
            <a:avLst/>
          </a:prstGeom>
        </p:spPr>
        <p:txBody>
          <a:bodyPr wrap="square">
            <a:spAutoFit/>
          </a:bodyPr>
          <a:lstStyle/>
          <a:p>
            <a:r>
              <a:rPr lang="zh-CN" altLang="en-US" sz="2400" dirty="0">
                <a:latin typeface="+mn-ea"/>
              </a:rPr>
              <a:t>暖锋控制，</a:t>
            </a:r>
            <a:endParaRPr lang="en-US" altLang="zh-CN" sz="2400" dirty="0">
              <a:latin typeface="+mn-ea"/>
            </a:endParaRPr>
          </a:p>
          <a:p>
            <a:r>
              <a:rPr lang="zh-CN" altLang="en-US" sz="2400" dirty="0">
                <a:latin typeface="+mn-ea"/>
              </a:rPr>
              <a:t>连续性降雨</a:t>
            </a:r>
          </a:p>
        </p:txBody>
      </p:sp>
      <p:pic>
        <p:nvPicPr>
          <p:cNvPr id="47" name="图片 46">
            <a:extLst>
              <a:ext uri="{FF2B5EF4-FFF2-40B4-BE49-F238E27FC236}">
                <a16:creationId xmlns:a16="http://schemas.microsoft.com/office/drawing/2014/main" id="{1E947F19-5FB1-4EAE-BC3E-5102616251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3393" y="4796034"/>
            <a:ext cx="317653" cy="324872"/>
          </a:xfrm>
          <a:prstGeom prst="rect">
            <a:avLst/>
          </a:prstGeom>
        </p:spPr>
      </p:pic>
      <p:sp>
        <p:nvSpPr>
          <p:cNvPr id="48" name="矩形 47">
            <a:extLst>
              <a:ext uri="{FF2B5EF4-FFF2-40B4-BE49-F238E27FC236}">
                <a16:creationId xmlns:a16="http://schemas.microsoft.com/office/drawing/2014/main" id="{85CD42DE-4AB9-4407-BE61-315DE41D4FDE}"/>
              </a:ext>
            </a:extLst>
          </p:cNvPr>
          <p:cNvSpPr/>
          <p:nvPr/>
        </p:nvSpPr>
        <p:spPr>
          <a:xfrm>
            <a:off x="3331046" y="4727638"/>
            <a:ext cx="2031325" cy="461665"/>
          </a:xfrm>
          <a:prstGeom prst="rect">
            <a:avLst/>
          </a:prstGeom>
        </p:spPr>
        <p:txBody>
          <a:bodyPr wrap="none">
            <a:spAutoFit/>
          </a:bodyPr>
          <a:lstStyle/>
          <a:p>
            <a:r>
              <a:rPr lang="zh-CN" altLang="en-US" sz="2400" dirty="0">
                <a:latin typeface="+mn-ea"/>
              </a:rPr>
              <a:t>过境后天气：</a:t>
            </a:r>
            <a:endParaRPr lang="zh-CN" altLang="en-US" sz="2400" dirty="0">
              <a:solidFill>
                <a:srgbClr val="2E83AC"/>
              </a:solidFill>
              <a:latin typeface="+mn-ea"/>
            </a:endParaRPr>
          </a:p>
        </p:txBody>
      </p:sp>
      <p:sp>
        <p:nvSpPr>
          <p:cNvPr id="49" name="矩形 48">
            <a:extLst>
              <a:ext uri="{FF2B5EF4-FFF2-40B4-BE49-F238E27FC236}">
                <a16:creationId xmlns:a16="http://schemas.microsoft.com/office/drawing/2014/main" id="{E0969D42-0626-4BB2-93CA-1B3741EE50EF}"/>
              </a:ext>
            </a:extLst>
          </p:cNvPr>
          <p:cNvSpPr/>
          <p:nvPr/>
        </p:nvSpPr>
        <p:spPr>
          <a:xfrm>
            <a:off x="5092046" y="4727638"/>
            <a:ext cx="5607704" cy="830997"/>
          </a:xfrm>
          <a:prstGeom prst="rect">
            <a:avLst/>
          </a:prstGeom>
        </p:spPr>
        <p:txBody>
          <a:bodyPr wrap="square">
            <a:spAutoFit/>
          </a:bodyPr>
          <a:lstStyle/>
          <a:p>
            <a:r>
              <a:rPr lang="zh-CN" altLang="en-US" sz="2400" dirty="0">
                <a:latin typeface="+mn-ea"/>
              </a:rPr>
              <a:t>暖气团控制，</a:t>
            </a:r>
            <a:endParaRPr lang="en-US" altLang="zh-CN" sz="2400" dirty="0">
              <a:latin typeface="+mn-ea"/>
            </a:endParaRPr>
          </a:p>
          <a:p>
            <a:r>
              <a:rPr lang="zh-CN" altLang="en-US" sz="2400" dirty="0">
                <a:latin typeface="+mn-ea"/>
              </a:rPr>
              <a:t>气压下降、气温上升、天气转晴</a:t>
            </a:r>
          </a:p>
        </p:txBody>
      </p:sp>
    </p:spTree>
    <p:extLst>
      <p:ext uri="{BB962C8B-B14F-4D97-AF65-F5344CB8AC3E}">
        <p14:creationId xmlns:p14="http://schemas.microsoft.com/office/powerpoint/2010/main" val="2832120308"/>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randombar(horizontal)">
                                      <p:cBhvr>
                                        <p:cTn id="7" dur="500"/>
                                        <p:tgtEl>
                                          <p:spTgt spid="25"/>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randombar(horizontal)">
                                      <p:cBhvr>
                                        <p:cTn id="11" dur="500"/>
                                        <p:tgtEl>
                                          <p:spTgt spid="3"/>
                                        </p:tgtEl>
                                      </p:cBhvr>
                                    </p:animEffect>
                                  </p:childTnLst>
                                </p:cTn>
                              </p:par>
                            </p:childTnLst>
                          </p:cTn>
                        </p:par>
                        <p:par>
                          <p:cTn id="12" fill="hold">
                            <p:stCondLst>
                              <p:cond delay="1000"/>
                            </p:stCondLst>
                            <p:childTnLst>
                              <p:par>
                                <p:cTn id="13" presetID="35" presetClass="entr" presetSubtype="0" fill="hold"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750"/>
                                        <p:tgtEl>
                                          <p:spTgt spid="41"/>
                                        </p:tgtEl>
                                      </p:cBhvr>
                                    </p:animEffect>
                                    <p:anim calcmode="lin" valueType="num">
                                      <p:cBhvr>
                                        <p:cTn id="16" dur="750" fill="hold"/>
                                        <p:tgtEl>
                                          <p:spTgt spid="41"/>
                                        </p:tgtEl>
                                        <p:attrNameLst>
                                          <p:attrName>style.rotation</p:attrName>
                                        </p:attrNameLst>
                                      </p:cBhvr>
                                      <p:tavLst>
                                        <p:tav tm="0">
                                          <p:val>
                                            <p:fltVal val="720"/>
                                          </p:val>
                                        </p:tav>
                                        <p:tav tm="100000">
                                          <p:val>
                                            <p:fltVal val="0"/>
                                          </p:val>
                                        </p:tav>
                                      </p:tavLst>
                                    </p:anim>
                                    <p:anim calcmode="lin" valueType="num">
                                      <p:cBhvr>
                                        <p:cTn id="17" dur="750" fill="hold"/>
                                        <p:tgtEl>
                                          <p:spTgt spid="41"/>
                                        </p:tgtEl>
                                        <p:attrNameLst>
                                          <p:attrName>ppt_h</p:attrName>
                                        </p:attrNameLst>
                                      </p:cBhvr>
                                      <p:tavLst>
                                        <p:tav tm="0">
                                          <p:val>
                                            <p:fltVal val="0"/>
                                          </p:val>
                                        </p:tav>
                                        <p:tav tm="100000">
                                          <p:val>
                                            <p:strVal val="#ppt_h"/>
                                          </p:val>
                                        </p:tav>
                                      </p:tavLst>
                                    </p:anim>
                                    <p:anim calcmode="lin" valueType="num">
                                      <p:cBhvr>
                                        <p:cTn id="18" dur="750" fill="hold"/>
                                        <p:tgtEl>
                                          <p:spTgt spid="41"/>
                                        </p:tgtEl>
                                        <p:attrNameLst>
                                          <p:attrName>ppt_w</p:attrName>
                                        </p:attrNameLst>
                                      </p:cBhvr>
                                      <p:tavLst>
                                        <p:tav tm="0">
                                          <p:val>
                                            <p:fltVal val="0"/>
                                          </p:val>
                                        </p:tav>
                                        <p:tav tm="100000">
                                          <p:val>
                                            <p:strVal val="#ppt_w"/>
                                          </p:val>
                                        </p:tav>
                                      </p:tavLst>
                                    </p:anim>
                                  </p:childTnLst>
                                </p:cTn>
                              </p:par>
                              <p:par>
                                <p:cTn id="19" presetID="35" presetClass="entr" presetSubtype="0" fill="hold" nodeType="withEffect">
                                  <p:stCondLst>
                                    <p:cond delay="0"/>
                                  </p:stCondLst>
                                  <p:childTnLst>
                                    <p:set>
                                      <p:cBhvr>
                                        <p:cTn id="20" dur="1" fill="hold">
                                          <p:stCondLst>
                                            <p:cond delay="0"/>
                                          </p:stCondLst>
                                        </p:cTn>
                                        <p:tgtEl>
                                          <p:spTgt spid="44"/>
                                        </p:tgtEl>
                                        <p:attrNameLst>
                                          <p:attrName>style.visibility</p:attrName>
                                        </p:attrNameLst>
                                      </p:cBhvr>
                                      <p:to>
                                        <p:strVal val="visible"/>
                                      </p:to>
                                    </p:set>
                                    <p:animEffect transition="in" filter="fade">
                                      <p:cBhvr>
                                        <p:cTn id="21" dur="750"/>
                                        <p:tgtEl>
                                          <p:spTgt spid="44"/>
                                        </p:tgtEl>
                                      </p:cBhvr>
                                    </p:animEffect>
                                    <p:anim calcmode="lin" valueType="num">
                                      <p:cBhvr>
                                        <p:cTn id="22" dur="750" fill="hold"/>
                                        <p:tgtEl>
                                          <p:spTgt spid="44"/>
                                        </p:tgtEl>
                                        <p:attrNameLst>
                                          <p:attrName>style.rotation</p:attrName>
                                        </p:attrNameLst>
                                      </p:cBhvr>
                                      <p:tavLst>
                                        <p:tav tm="0">
                                          <p:val>
                                            <p:fltVal val="720"/>
                                          </p:val>
                                        </p:tav>
                                        <p:tav tm="100000">
                                          <p:val>
                                            <p:fltVal val="0"/>
                                          </p:val>
                                        </p:tav>
                                      </p:tavLst>
                                    </p:anim>
                                    <p:anim calcmode="lin" valueType="num">
                                      <p:cBhvr>
                                        <p:cTn id="23" dur="750" fill="hold"/>
                                        <p:tgtEl>
                                          <p:spTgt spid="44"/>
                                        </p:tgtEl>
                                        <p:attrNameLst>
                                          <p:attrName>ppt_h</p:attrName>
                                        </p:attrNameLst>
                                      </p:cBhvr>
                                      <p:tavLst>
                                        <p:tav tm="0">
                                          <p:val>
                                            <p:fltVal val="0"/>
                                          </p:val>
                                        </p:tav>
                                        <p:tav tm="100000">
                                          <p:val>
                                            <p:strVal val="#ppt_h"/>
                                          </p:val>
                                        </p:tav>
                                      </p:tavLst>
                                    </p:anim>
                                    <p:anim calcmode="lin" valueType="num">
                                      <p:cBhvr>
                                        <p:cTn id="24" dur="750" fill="hold"/>
                                        <p:tgtEl>
                                          <p:spTgt spid="44"/>
                                        </p:tgtEl>
                                        <p:attrNameLst>
                                          <p:attrName>ppt_w</p:attrName>
                                        </p:attrNameLst>
                                      </p:cBhvr>
                                      <p:tavLst>
                                        <p:tav tm="0">
                                          <p:val>
                                            <p:fltVal val="0"/>
                                          </p:val>
                                        </p:tav>
                                        <p:tav tm="100000">
                                          <p:val>
                                            <p:strVal val="#ppt_w"/>
                                          </p:val>
                                        </p:tav>
                                      </p:tavLst>
                                    </p:anim>
                                  </p:childTnLst>
                                </p:cTn>
                              </p:par>
                              <p:par>
                                <p:cTn id="25" presetID="35" presetClass="entr" presetSubtype="0" fill="hold" nodeType="with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750"/>
                                        <p:tgtEl>
                                          <p:spTgt spid="47"/>
                                        </p:tgtEl>
                                      </p:cBhvr>
                                    </p:animEffect>
                                    <p:anim calcmode="lin" valueType="num">
                                      <p:cBhvr>
                                        <p:cTn id="28" dur="750" fill="hold"/>
                                        <p:tgtEl>
                                          <p:spTgt spid="47"/>
                                        </p:tgtEl>
                                        <p:attrNameLst>
                                          <p:attrName>style.rotation</p:attrName>
                                        </p:attrNameLst>
                                      </p:cBhvr>
                                      <p:tavLst>
                                        <p:tav tm="0">
                                          <p:val>
                                            <p:fltVal val="720"/>
                                          </p:val>
                                        </p:tav>
                                        <p:tav tm="100000">
                                          <p:val>
                                            <p:fltVal val="0"/>
                                          </p:val>
                                        </p:tav>
                                      </p:tavLst>
                                    </p:anim>
                                    <p:anim calcmode="lin" valueType="num">
                                      <p:cBhvr>
                                        <p:cTn id="29" dur="750" fill="hold"/>
                                        <p:tgtEl>
                                          <p:spTgt spid="47"/>
                                        </p:tgtEl>
                                        <p:attrNameLst>
                                          <p:attrName>ppt_h</p:attrName>
                                        </p:attrNameLst>
                                      </p:cBhvr>
                                      <p:tavLst>
                                        <p:tav tm="0">
                                          <p:val>
                                            <p:fltVal val="0"/>
                                          </p:val>
                                        </p:tav>
                                        <p:tav tm="100000">
                                          <p:val>
                                            <p:strVal val="#ppt_h"/>
                                          </p:val>
                                        </p:tav>
                                      </p:tavLst>
                                    </p:anim>
                                    <p:anim calcmode="lin" valueType="num">
                                      <p:cBhvr>
                                        <p:cTn id="30" dur="750" fill="hold"/>
                                        <p:tgtEl>
                                          <p:spTgt spid="47"/>
                                        </p:tgtEl>
                                        <p:attrNameLst>
                                          <p:attrName>ppt_w</p:attrName>
                                        </p:attrNameLst>
                                      </p:cBhvr>
                                      <p:tavLst>
                                        <p:tav tm="0">
                                          <p:val>
                                            <p:fltVal val="0"/>
                                          </p:val>
                                        </p:tav>
                                        <p:tav tm="100000">
                                          <p:val>
                                            <p:strVal val="#ppt_w"/>
                                          </p:val>
                                        </p:tav>
                                      </p:tavLst>
                                    </p:anim>
                                  </p:childTnLst>
                                </p:cTn>
                              </p:par>
                              <p:par>
                                <p:cTn id="31" presetID="12" presetClass="entr" presetSubtype="8" fill="hold" grpId="0" nodeType="withEffect">
                                  <p:stCondLst>
                                    <p:cond delay="250"/>
                                  </p:stCondLst>
                                  <p:childTnLst>
                                    <p:set>
                                      <p:cBhvr>
                                        <p:cTn id="32" dur="1" fill="hold">
                                          <p:stCondLst>
                                            <p:cond delay="0"/>
                                          </p:stCondLst>
                                        </p:cTn>
                                        <p:tgtEl>
                                          <p:spTgt spid="42"/>
                                        </p:tgtEl>
                                        <p:attrNameLst>
                                          <p:attrName>style.visibility</p:attrName>
                                        </p:attrNameLst>
                                      </p:cBhvr>
                                      <p:to>
                                        <p:strVal val="visible"/>
                                      </p:to>
                                    </p:set>
                                    <p:anim calcmode="lin" valueType="num">
                                      <p:cBhvr additive="base">
                                        <p:cTn id="33" dur="500"/>
                                        <p:tgtEl>
                                          <p:spTgt spid="42"/>
                                        </p:tgtEl>
                                        <p:attrNameLst>
                                          <p:attrName>ppt_x</p:attrName>
                                        </p:attrNameLst>
                                      </p:cBhvr>
                                      <p:tavLst>
                                        <p:tav tm="0">
                                          <p:val>
                                            <p:strVal val="#ppt_x-#ppt_w*1.125000"/>
                                          </p:val>
                                        </p:tav>
                                        <p:tav tm="100000">
                                          <p:val>
                                            <p:strVal val="#ppt_x"/>
                                          </p:val>
                                        </p:tav>
                                      </p:tavLst>
                                    </p:anim>
                                    <p:animEffect transition="in" filter="wipe(right)">
                                      <p:cBhvr>
                                        <p:cTn id="34" dur="500"/>
                                        <p:tgtEl>
                                          <p:spTgt spid="42"/>
                                        </p:tgtEl>
                                      </p:cBhvr>
                                    </p:animEffect>
                                  </p:childTnLst>
                                </p:cTn>
                              </p:par>
                              <p:par>
                                <p:cTn id="35" presetID="12" presetClass="entr" presetSubtype="8" fill="hold" grpId="0" nodeType="withEffect">
                                  <p:stCondLst>
                                    <p:cond delay="250"/>
                                  </p:stCondLst>
                                  <p:childTnLst>
                                    <p:set>
                                      <p:cBhvr>
                                        <p:cTn id="36" dur="1" fill="hold">
                                          <p:stCondLst>
                                            <p:cond delay="0"/>
                                          </p:stCondLst>
                                        </p:cTn>
                                        <p:tgtEl>
                                          <p:spTgt spid="45"/>
                                        </p:tgtEl>
                                        <p:attrNameLst>
                                          <p:attrName>style.visibility</p:attrName>
                                        </p:attrNameLst>
                                      </p:cBhvr>
                                      <p:to>
                                        <p:strVal val="visible"/>
                                      </p:to>
                                    </p:set>
                                    <p:anim calcmode="lin" valueType="num">
                                      <p:cBhvr additive="base">
                                        <p:cTn id="37" dur="500"/>
                                        <p:tgtEl>
                                          <p:spTgt spid="45"/>
                                        </p:tgtEl>
                                        <p:attrNameLst>
                                          <p:attrName>ppt_x</p:attrName>
                                        </p:attrNameLst>
                                      </p:cBhvr>
                                      <p:tavLst>
                                        <p:tav tm="0">
                                          <p:val>
                                            <p:strVal val="#ppt_x-#ppt_w*1.125000"/>
                                          </p:val>
                                        </p:tav>
                                        <p:tav tm="100000">
                                          <p:val>
                                            <p:strVal val="#ppt_x"/>
                                          </p:val>
                                        </p:tav>
                                      </p:tavLst>
                                    </p:anim>
                                    <p:animEffect transition="in" filter="wipe(right)">
                                      <p:cBhvr>
                                        <p:cTn id="38" dur="500"/>
                                        <p:tgtEl>
                                          <p:spTgt spid="45"/>
                                        </p:tgtEl>
                                      </p:cBhvr>
                                    </p:animEffect>
                                  </p:childTnLst>
                                </p:cTn>
                              </p:par>
                              <p:par>
                                <p:cTn id="39" presetID="12" presetClass="entr" presetSubtype="8" fill="hold" grpId="0" nodeType="withEffect">
                                  <p:stCondLst>
                                    <p:cond delay="250"/>
                                  </p:stCondLst>
                                  <p:childTnLst>
                                    <p:set>
                                      <p:cBhvr>
                                        <p:cTn id="40" dur="1" fill="hold">
                                          <p:stCondLst>
                                            <p:cond delay="0"/>
                                          </p:stCondLst>
                                        </p:cTn>
                                        <p:tgtEl>
                                          <p:spTgt spid="48"/>
                                        </p:tgtEl>
                                        <p:attrNameLst>
                                          <p:attrName>style.visibility</p:attrName>
                                        </p:attrNameLst>
                                      </p:cBhvr>
                                      <p:to>
                                        <p:strVal val="visible"/>
                                      </p:to>
                                    </p:set>
                                    <p:anim calcmode="lin" valueType="num">
                                      <p:cBhvr additive="base">
                                        <p:cTn id="41" dur="500"/>
                                        <p:tgtEl>
                                          <p:spTgt spid="48"/>
                                        </p:tgtEl>
                                        <p:attrNameLst>
                                          <p:attrName>ppt_x</p:attrName>
                                        </p:attrNameLst>
                                      </p:cBhvr>
                                      <p:tavLst>
                                        <p:tav tm="0">
                                          <p:val>
                                            <p:strVal val="#ppt_x-#ppt_w*1.125000"/>
                                          </p:val>
                                        </p:tav>
                                        <p:tav tm="100000">
                                          <p:val>
                                            <p:strVal val="#ppt_x"/>
                                          </p:val>
                                        </p:tav>
                                      </p:tavLst>
                                    </p:anim>
                                    <p:animEffect transition="in" filter="wipe(right)">
                                      <p:cBhvr>
                                        <p:cTn id="42" dur="500"/>
                                        <p:tgtEl>
                                          <p:spTgt spid="48"/>
                                        </p:tgtEl>
                                      </p:cBhvr>
                                    </p:animEffect>
                                  </p:childTnLst>
                                </p:cTn>
                              </p:par>
                            </p:childTnLst>
                          </p:cTn>
                        </p:par>
                        <p:par>
                          <p:cTn id="43" fill="hold">
                            <p:stCondLst>
                              <p:cond delay="1750"/>
                            </p:stCondLst>
                            <p:childTnLst>
                              <p:par>
                                <p:cTn id="44" presetID="10" presetClass="entr" presetSubtype="0" fill="hold" grpId="0" nodeType="afterEffect">
                                  <p:stCondLst>
                                    <p:cond delay="0"/>
                                  </p:stCondLst>
                                  <p:childTnLst>
                                    <p:set>
                                      <p:cBhvr>
                                        <p:cTn id="45" dur="1" fill="hold">
                                          <p:stCondLst>
                                            <p:cond delay="0"/>
                                          </p:stCondLst>
                                        </p:cTn>
                                        <p:tgtEl>
                                          <p:spTgt spid="43"/>
                                        </p:tgtEl>
                                        <p:attrNameLst>
                                          <p:attrName>style.visibility</p:attrName>
                                        </p:attrNameLst>
                                      </p:cBhvr>
                                      <p:to>
                                        <p:strVal val="visible"/>
                                      </p:to>
                                    </p:set>
                                    <p:animEffect transition="in" filter="fade">
                                      <p:cBhvr>
                                        <p:cTn id="46" dur="500"/>
                                        <p:tgtEl>
                                          <p:spTgt spid="4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fade">
                                      <p:cBhvr>
                                        <p:cTn id="49" dur="500"/>
                                        <p:tgtEl>
                                          <p:spTgt spid="4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9"/>
                                        </p:tgtEl>
                                        <p:attrNameLst>
                                          <p:attrName>style.visibility</p:attrName>
                                        </p:attrNameLst>
                                      </p:cBhvr>
                                      <p:to>
                                        <p:strVal val="visible"/>
                                      </p:to>
                                    </p:set>
                                    <p:animEffect transition="in" filter="fade">
                                      <p:cBhvr>
                                        <p:cTn id="52"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2" grpId="0"/>
      <p:bldP spid="43" grpId="0"/>
      <p:bldP spid="45" grpId="0"/>
      <p:bldP spid="46" grpId="0"/>
      <p:bldP spid="48" grpId="0"/>
      <p:bldP spid="4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3FB3C5A-DC76-4BD7-BCF1-9C1AC43B43CA}"/>
              </a:ext>
            </a:extLst>
          </p:cNvPr>
          <p:cNvSpPr>
            <a:spLocks noGrp="1"/>
          </p:cNvSpPr>
          <p:nvPr>
            <p:ph type="body" sz="quarter" idx="10"/>
          </p:nvPr>
        </p:nvSpPr>
        <p:spPr>
          <a:xfrm>
            <a:off x="5297230" y="928916"/>
            <a:ext cx="1826141" cy="535531"/>
          </a:xfrm>
        </p:spPr>
        <p:txBody>
          <a:bodyPr/>
          <a:lstStyle/>
          <a:p>
            <a:r>
              <a:rPr lang="zh-CN" altLang="en-US" dirty="0"/>
              <a:t>锋的分类</a:t>
            </a:r>
          </a:p>
        </p:txBody>
      </p:sp>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a:xfrm>
            <a:off x="776883" y="120382"/>
            <a:ext cx="2236510" cy="646331"/>
          </a:xfrm>
        </p:spPr>
        <p:txBody>
          <a:bodyPr/>
          <a:lstStyle/>
          <a:p>
            <a:r>
              <a:rPr lang="zh-CN" altLang="en-US" dirty="0"/>
              <a:t>锋面系统</a:t>
            </a:r>
          </a:p>
        </p:txBody>
      </p:sp>
      <p:sp>
        <p:nvSpPr>
          <p:cNvPr id="25" name="矩形: 圆角 24">
            <a:extLst>
              <a:ext uri="{FF2B5EF4-FFF2-40B4-BE49-F238E27FC236}">
                <a16:creationId xmlns:a16="http://schemas.microsoft.com/office/drawing/2014/main" id="{FC9D4937-8646-43BA-95B1-214D1D3A902A}"/>
              </a:ext>
            </a:extLst>
          </p:cNvPr>
          <p:cNvSpPr/>
          <p:nvPr/>
        </p:nvSpPr>
        <p:spPr>
          <a:xfrm>
            <a:off x="1514055" y="3496546"/>
            <a:ext cx="1378310"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准静止锋</a:t>
            </a:r>
          </a:p>
        </p:txBody>
      </p:sp>
      <p:sp>
        <p:nvSpPr>
          <p:cNvPr id="3" name="矩形 2">
            <a:extLst>
              <a:ext uri="{FF2B5EF4-FFF2-40B4-BE49-F238E27FC236}">
                <a16:creationId xmlns:a16="http://schemas.microsoft.com/office/drawing/2014/main" id="{B689CC58-2332-4A82-8CAC-6E0926745BB3}"/>
              </a:ext>
            </a:extLst>
          </p:cNvPr>
          <p:cNvSpPr/>
          <p:nvPr/>
        </p:nvSpPr>
        <p:spPr>
          <a:xfrm>
            <a:off x="2892365" y="3438525"/>
            <a:ext cx="8287082" cy="830997"/>
          </a:xfrm>
          <a:prstGeom prst="rect">
            <a:avLst/>
          </a:prstGeom>
        </p:spPr>
        <p:txBody>
          <a:bodyPr wrap="square">
            <a:spAutoFit/>
          </a:bodyPr>
          <a:lstStyle/>
          <a:p>
            <a:pPr algn="just"/>
            <a:r>
              <a:rPr lang="zh-CN" altLang="en-US" sz="2400" dirty="0"/>
              <a:t>冷暖气团势力相当（或遇地形阻挡），使锋面移动缓慢，或在较长时间内在一个地区来回摆动的锋面称为</a:t>
            </a:r>
            <a:r>
              <a:rPr lang="zh-CN" altLang="en-US" sz="2400" u="sng" dirty="0"/>
              <a:t>准静止锋</a:t>
            </a:r>
            <a:r>
              <a:rPr lang="zh-CN" altLang="en-US" sz="2400" dirty="0"/>
              <a:t>。</a:t>
            </a:r>
          </a:p>
        </p:txBody>
      </p:sp>
      <p:pic>
        <p:nvPicPr>
          <p:cNvPr id="15" name="图片 14">
            <a:extLst>
              <a:ext uri="{FF2B5EF4-FFF2-40B4-BE49-F238E27FC236}">
                <a16:creationId xmlns:a16="http://schemas.microsoft.com/office/drawing/2014/main" id="{2F2E4262-A8FC-4F62-A6E8-5D837F00BB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9209" y="4513121"/>
            <a:ext cx="317653" cy="324872"/>
          </a:xfrm>
          <a:prstGeom prst="rect">
            <a:avLst/>
          </a:prstGeom>
        </p:spPr>
      </p:pic>
      <p:sp>
        <p:nvSpPr>
          <p:cNvPr id="17" name="矩形 16">
            <a:extLst>
              <a:ext uri="{FF2B5EF4-FFF2-40B4-BE49-F238E27FC236}">
                <a16:creationId xmlns:a16="http://schemas.microsoft.com/office/drawing/2014/main" id="{2B9089C2-7781-4ABC-B6CE-DC527FEAC84A}"/>
              </a:ext>
            </a:extLst>
          </p:cNvPr>
          <p:cNvSpPr/>
          <p:nvPr/>
        </p:nvSpPr>
        <p:spPr>
          <a:xfrm>
            <a:off x="3352163" y="4444725"/>
            <a:ext cx="5607704" cy="830997"/>
          </a:xfrm>
          <a:prstGeom prst="rect">
            <a:avLst/>
          </a:prstGeom>
        </p:spPr>
        <p:txBody>
          <a:bodyPr wrap="square">
            <a:spAutoFit/>
          </a:bodyPr>
          <a:lstStyle/>
          <a:p>
            <a:r>
              <a:rPr lang="zh-CN" altLang="en-US" sz="2400" dirty="0"/>
              <a:t>由于锋面在一个地区停留时间较长，</a:t>
            </a:r>
            <a:endParaRPr lang="en-US" altLang="zh-CN" sz="2400" dirty="0"/>
          </a:p>
          <a:p>
            <a:r>
              <a:rPr lang="zh-CN" altLang="en-US" sz="2400" dirty="0"/>
              <a:t>常造成阴雨绵绵的天气。</a:t>
            </a:r>
            <a:endParaRPr lang="zh-CN" altLang="en-US" sz="2400" dirty="0">
              <a:latin typeface="+mn-ea"/>
            </a:endParaRPr>
          </a:p>
        </p:txBody>
      </p:sp>
      <p:sp>
        <p:nvSpPr>
          <p:cNvPr id="18" name="information-button_3765">
            <a:extLst>
              <a:ext uri="{FF2B5EF4-FFF2-40B4-BE49-F238E27FC236}">
                <a16:creationId xmlns:a16="http://schemas.microsoft.com/office/drawing/2014/main" id="{96BF0DE0-7285-4483-9825-1F841ED9151E}"/>
              </a:ext>
            </a:extLst>
          </p:cNvPr>
          <p:cNvSpPr>
            <a:spLocks noChangeAspect="1"/>
          </p:cNvSpPr>
          <p:nvPr/>
        </p:nvSpPr>
        <p:spPr bwMode="auto">
          <a:xfrm>
            <a:off x="1514055" y="2104737"/>
            <a:ext cx="609685" cy="605572"/>
          </a:xfrm>
          <a:custGeom>
            <a:avLst/>
            <a:gdLst>
              <a:gd name="T0" fmla="*/ 94 w 189"/>
              <a:gd name="T1" fmla="*/ 0 h 189"/>
              <a:gd name="T2" fmla="*/ 0 w 189"/>
              <a:gd name="T3" fmla="*/ 94 h 189"/>
              <a:gd name="T4" fmla="*/ 94 w 189"/>
              <a:gd name="T5" fmla="*/ 189 h 189"/>
              <a:gd name="T6" fmla="*/ 189 w 189"/>
              <a:gd name="T7" fmla="*/ 94 h 189"/>
              <a:gd name="T8" fmla="*/ 94 w 189"/>
              <a:gd name="T9" fmla="*/ 0 h 189"/>
              <a:gd name="T10" fmla="*/ 93 w 189"/>
              <a:gd name="T11" fmla="*/ 153 h 189"/>
              <a:gd name="T12" fmla="*/ 78 w 189"/>
              <a:gd name="T13" fmla="*/ 138 h 189"/>
              <a:gd name="T14" fmla="*/ 93 w 189"/>
              <a:gd name="T15" fmla="*/ 123 h 189"/>
              <a:gd name="T16" fmla="*/ 108 w 189"/>
              <a:gd name="T17" fmla="*/ 138 h 189"/>
              <a:gd name="T18" fmla="*/ 93 w 189"/>
              <a:gd name="T19" fmla="*/ 153 h 189"/>
              <a:gd name="T20" fmla="*/ 113 w 189"/>
              <a:gd name="T21" fmla="*/ 90 h 189"/>
              <a:gd name="T22" fmla="*/ 105 w 189"/>
              <a:gd name="T23" fmla="*/ 111 h 189"/>
              <a:gd name="T24" fmla="*/ 105 w 189"/>
              <a:gd name="T25" fmla="*/ 115 h 189"/>
              <a:gd name="T26" fmla="*/ 82 w 189"/>
              <a:gd name="T27" fmla="*/ 115 h 189"/>
              <a:gd name="T28" fmla="*/ 82 w 189"/>
              <a:gd name="T29" fmla="*/ 110 h 189"/>
              <a:gd name="T30" fmla="*/ 92 w 189"/>
              <a:gd name="T31" fmla="*/ 83 h 189"/>
              <a:gd name="T32" fmla="*/ 102 w 189"/>
              <a:gd name="T33" fmla="*/ 66 h 189"/>
              <a:gd name="T34" fmla="*/ 89 w 189"/>
              <a:gd name="T35" fmla="*/ 55 h 189"/>
              <a:gd name="T36" fmla="*/ 73 w 189"/>
              <a:gd name="T37" fmla="*/ 61 h 189"/>
              <a:gd name="T38" fmla="*/ 67 w 189"/>
              <a:gd name="T39" fmla="*/ 42 h 189"/>
              <a:gd name="T40" fmla="*/ 95 w 189"/>
              <a:gd name="T41" fmla="*/ 35 h 189"/>
              <a:gd name="T42" fmla="*/ 128 w 189"/>
              <a:gd name="T43" fmla="*/ 62 h 189"/>
              <a:gd name="T44" fmla="*/ 113 w 189"/>
              <a:gd name="T45" fmla="*/ 9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89">
                <a:moveTo>
                  <a:pt x="94" y="0"/>
                </a:moveTo>
                <a:cubicBezTo>
                  <a:pt x="42" y="0"/>
                  <a:pt x="0" y="42"/>
                  <a:pt x="0" y="94"/>
                </a:cubicBezTo>
                <a:cubicBezTo>
                  <a:pt x="0" y="146"/>
                  <a:pt x="42" y="189"/>
                  <a:pt x="94" y="189"/>
                </a:cubicBezTo>
                <a:cubicBezTo>
                  <a:pt x="146" y="189"/>
                  <a:pt x="189" y="146"/>
                  <a:pt x="189" y="94"/>
                </a:cubicBezTo>
                <a:cubicBezTo>
                  <a:pt x="189" y="42"/>
                  <a:pt x="146" y="0"/>
                  <a:pt x="94" y="0"/>
                </a:cubicBezTo>
                <a:close/>
                <a:moveTo>
                  <a:pt x="93" y="153"/>
                </a:moveTo>
                <a:cubicBezTo>
                  <a:pt x="84" y="153"/>
                  <a:pt x="78" y="147"/>
                  <a:pt x="78" y="138"/>
                </a:cubicBezTo>
                <a:cubicBezTo>
                  <a:pt x="78" y="129"/>
                  <a:pt x="84" y="123"/>
                  <a:pt x="93" y="123"/>
                </a:cubicBezTo>
                <a:cubicBezTo>
                  <a:pt x="102" y="123"/>
                  <a:pt x="108" y="129"/>
                  <a:pt x="108" y="138"/>
                </a:cubicBezTo>
                <a:cubicBezTo>
                  <a:pt x="108" y="147"/>
                  <a:pt x="102" y="153"/>
                  <a:pt x="93" y="153"/>
                </a:cubicBezTo>
                <a:close/>
                <a:moveTo>
                  <a:pt x="113" y="90"/>
                </a:moveTo>
                <a:cubicBezTo>
                  <a:pt x="107" y="97"/>
                  <a:pt x="105" y="104"/>
                  <a:pt x="105" y="111"/>
                </a:cubicBezTo>
                <a:lnTo>
                  <a:pt x="105" y="115"/>
                </a:lnTo>
                <a:lnTo>
                  <a:pt x="82" y="115"/>
                </a:lnTo>
                <a:lnTo>
                  <a:pt x="82" y="110"/>
                </a:lnTo>
                <a:cubicBezTo>
                  <a:pt x="81" y="101"/>
                  <a:pt x="84" y="93"/>
                  <a:pt x="92" y="83"/>
                </a:cubicBezTo>
                <a:cubicBezTo>
                  <a:pt x="97" y="77"/>
                  <a:pt x="102" y="71"/>
                  <a:pt x="102" y="66"/>
                </a:cubicBezTo>
                <a:cubicBezTo>
                  <a:pt x="102" y="60"/>
                  <a:pt x="98" y="56"/>
                  <a:pt x="89" y="55"/>
                </a:cubicBezTo>
                <a:cubicBezTo>
                  <a:pt x="84" y="55"/>
                  <a:pt x="77" y="58"/>
                  <a:pt x="73" y="61"/>
                </a:cubicBezTo>
                <a:lnTo>
                  <a:pt x="67" y="42"/>
                </a:lnTo>
                <a:cubicBezTo>
                  <a:pt x="73" y="38"/>
                  <a:pt x="83" y="35"/>
                  <a:pt x="95" y="35"/>
                </a:cubicBezTo>
                <a:cubicBezTo>
                  <a:pt x="118" y="35"/>
                  <a:pt x="128" y="47"/>
                  <a:pt x="128" y="62"/>
                </a:cubicBezTo>
                <a:cubicBezTo>
                  <a:pt x="128" y="75"/>
                  <a:pt x="120" y="83"/>
                  <a:pt x="113" y="90"/>
                </a:cubicBezTo>
                <a:close/>
              </a:path>
            </a:pathLst>
          </a:cu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矩形 18">
            <a:extLst>
              <a:ext uri="{FF2B5EF4-FFF2-40B4-BE49-F238E27FC236}">
                <a16:creationId xmlns:a16="http://schemas.microsoft.com/office/drawing/2014/main" id="{E46BB4B0-BEBC-434B-A044-DF3F8E1FF9F5}"/>
              </a:ext>
            </a:extLst>
          </p:cNvPr>
          <p:cNvSpPr/>
          <p:nvPr/>
        </p:nvSpPr>
        <p:spPr>
          <a:xfrm>
            <a:off x="2203210" y="1992025"/>
            <a:ext cx="5416661" cy="830997"/>
          </a:xfrm>
          <a:prstGeom prst="rect">
            <a:avLst/>
          </a:prstGeom>
        </p:spPr>
        <p:txBody>
          <a:bodyPr wrap="square">
            <a:spAutoFit/>
          </a:bodyPr>
          <a:lstStyle/>
          <a:p>
            <a:pPr algn="just"/>
            <a:r>
              <a:rPr lang="zh-CN" altLang="en-US" sz="2400" dirty="0"/>
              <a:t>如果锋面两侧的冷暖气团势力相当，</a:t>
            </a:r>
            <a:endParaRPr lang="en-US" altLang="zh-CN" sz="2400" dirty="0"/>
          </a:p>
          <a:p>
            <a:pPr algn="just"/>
            <a:r>
              <a:rPr lang="zh-CN" altLang="en-US" sz="2400" dirty="0"/>
              <a:t>天气特点将会如何？</a:t>
            </a:r>
          </a:p>
        </p:txBody>
      </p:sp>
      <p:grpSp>
        <p:nvGrpSpPr>
          <p:cNvPr id="4" name="组合 3">
            <a:extLst>
              <a:ext uri="{FF2B5EF4-FFF2-40B4-BE49-F238E27FC236}">
                <a16:creationId xmlns:a16="http://schemas.microsoft.com/office/drawing/2014/main" id="{127229B8-C32D-4350-9715-4D3EC5FCB827}"/>
              </a:ext>
            </a:extLst>
          </p:cNvPr>
          <p:cNvGrpSpPr/>
          <p:nvPr/>
        </p:nvGrpSpPr>
        <p:grpSpPr>
          <a:xfrm flipH="1">
            <a:off x="6921823" y="2040739"/>
            <a:ext cx="4172098" cy="733568"/>
            <a:chOff x="7827232" y="2283207"/>
            <a:chExt cx="2890021" cy="508144"/>
          </a:xfrm>
        </p:grpSpPr>
        <p:grpSp>
          <p:nvGrpSpPr>
            <p:cNvPr id="20" name="组合 19">
              <a:extLst>
                <a:ext uri="{FF2B5EF4-FFF2-40B4-BE49-F238E27FC236}">
                  <a16:creationId xmlns:a16="http://schemas.microsoft.com/office/drawing/2014/main" id="{31D1DD0F-320B-458E-9950-47E2D01B160A}"/>
                </a:ext>
              </a:extLst>
            </p:cNvPr>
            <p:cNvGrpSpPr/>
            <p:nvPr/>
          </p:nvGrpSpPr>
          <p:grpSpPr>
            <a:xfrm>
              <a:off x="7827232" y="2283207"/>
              <a:ext cx="1402080" cy="508144"/>
              <a:chOff x="6408817" y="5068370"/>
              <a:chExt cx="1402080" cy="508144"/>
            </a:xfrm>
          </p:grpSpPr>
          <p:sp>
            <p:nvSpPr>
              <p:cNvPr id="21" name="箭头: 右 20">
                <a:extLst>
                  <a:ext uri="{FF2B5EF4-FFF2-40B4-BE49-F238E27FC236}">
                    <a16:creationId xmlns:a16="http://schemas.microsoft.com/office/drawing/2014/main" id="{646BB7CE-FFEE-4685-BC68-62416E20537A}"/>
                  </a:ext>
                </a:extLst>
              </p:cNvPr>
              <p:cNvSpPr/>
              <p:nvPr/>
            </p:nvSpPr>
            <p:spPr>
              <a:xfrm>
                <a:off x="6408817" y="5114849"/>
                <a:ext cx="1402080" cy="461665"/>
              </a:xfrm>
              <a:prstGeom prst="rightArrow">
                <a:avLst/>
              </a:prstGeom>
              <a:gradFill>
                <a:gsLst>
                  <a:gs pos="100000">
                    <a:schemeClr val="accent1"/>
                  </a:gs>
                  <a:gs pos="0">
                    <a:schemeClr val="accent1">
                      <a:lumMod val="30000"/>
                      <a:lumOff val="70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endParaRPr lang="zh-CN" altLang="en-US" sz="3200" dirty="0"/>
              </a:p>
            </p:txBody>
          </p:sp>
          <p:sp>
            <p:nvSpPr>
              <p:cNvPr id="22" name="矩形 21">
                <a:extLst>
                  <a:ext uri="{FF2B5EF4-FFF2-40B4-BE49-F238E27FC236}">
                    <a16:creationId xmlns:a16="http://schemas.microsoft.com/office/drawing/2014/main" id="{1E938E21-32D9-4C71-9004-5E829EC95C93}"/>
                  </a:ext>
                </a:extLst>
              </p:cNvPr>
              <p:cNvSpPr/>
              <p:nvPr/>
            </p:nvSpPr>
            <p:spPr>
              <a:xfrm>
                <a:off x="6564579" y="5068370"/>
                <a:ext cx="874110" cy="362436"/>
              </a:xfrm>
              <a:prstGeom prst="rect">
                <a:avLst/>
              </a:prstGeom>
            </p:spPr>
            <p:txBody>
              <a:bodyPr wrap="none">
                <a:spAutoFit/>
              </a:bodyPr>
              <a:lstStyle/>
              <a:p>
                <a:r>
                  <a:rPr lang="zh-CN" altLang="en-US" sz="2800" dirty="0">
                    <a:solidFill>
                      <a:srgbClr val="2E83AC"/>
                    </a:solidFill>
                  </a:rPr>
                  <a:t>冷气团</a:t>
                </a:r>
              </a:p>
            </p:txBody>
          </p:sp>
        </p:grpSp>
        <p:grpSp>
          <p:nvGrpSpPr>
            <p:cNvPr id="23" name="组合 22">
              <a:extLst>
                <a:ext uri="{FF2B5EF4-FFF2-40B4-BE49-F238E27FC236}">
                  <a16:creationId xmlns:a16="http://schemas.microsoft.com/office/drawing/2014/main" id="{E2F2551F-4EEE-4C65-BF33-522B26C3052D}"/>
                </a:ext>
              </a:extLst>
            </p:cNvPr>
            <p:cNvGrpSpPr/>
            <p:nvPr/>
          </p:nvGrpSpPr>
          <p:grpSpPr>
            <a:xfrm flipH="1">
              <a:off x="9315173" y="2283207"/>
              <a:ext cx="1402080" cy="508144"/>
              <a:chOff x="6408817" y="5068370"/>
              <a:chExt cx="1402080" cy="508144"/>
            </a:xfrm>
          </p:grpSpPr>
          <p:sp>
            <p:nvSpPr>
              <p:cNvPr id="24" name="箭头: 右 23">
                <a:extLst>
                  <a:ext uri="{FF2B5EF4-FFF2-40B4-BE49-F238E27FC236}">
                    <a16:creationId xmlns:a16="http://schemas.microsoft.com/office/drawing/2014/main" id="{EACBF91E-18CD-43F8-985A-63EA112761C7}"/>
                  </a:ext>
                </a:extLst>
              </p:cNvPr>
              <p:cNvSpPr/>
              <p:nvPr/>
            </p:nvSpPr>
            <p:spPr>
              <a:xfrm>
                <a:off x="6408817" y="5114849"/>
                <a:ext cx="1402080" cy="461665"/>
              </a:xfrm>
              <a:prstGeom prst="rightArrow">
                <a:avLst/>
              </a:prstGeom>
              <a:gradFill>
                <a:gsLst>
                  <a:gs pos="100000">
                    <a:schemeClr val="accent2"/>
                  </a:gs>
                  <a:gs pos="0">
                    <a:schemeClr val="accent1">
                      <a:lumMod val="30000"/>
                      <a:lumOff val="70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endParaRPr lang="zh-CN" altLang="en-US" sz="3200" dirty="0"/>
              </a:p>
            </p:txBody>
          </p:sp>
          <p:sp>
            <p:nvSpPr>
              <p:cNvPr id="26" name="矩形 25">
                <a:extLst>
                  <a:ext uri="{FF2B5EF4-FFF2-40B4-BE49-F238E27FC236}">
                    <a16:creationId xmlns:a16="http://schemas.microsoft.com/office/drawing/2014/main" id="{0EF2960A-6006-4AB1-9C53-A03FE64B23DB}"/>
                  </a:ext>
                </a:extLst>
              </p:cNvPr>
              <p:cNvSpPr/>
              <p:nvPr/>
            </p:nvSpPr>
            <p:spPr>
              <a:xfrm>
                <a:off x="6561526" y="5068370"/>
                <a:ext cx="874110" cy="362436"/>
              </a:xfrm>
              <a:prstGeom prst="rect">
                <a:avLst/>
              </a:prstGeom>
            </p:spPr>
            <p:txBody>
              <a:bodyPr wrap="none">
                <a:spAutoFit/>
              </a:bodyPr>
              <a:lstStyle/>
              <a:p>
                <a:r>
                  <a:rPr lang="zh-CN" altLang="en-US" sz="2800" dirty="0">
                    <a:solidFill>
                      <a:schemeClr val="accent2"/>
                    </a:solidFill>
                  </a:rPr>
                  <a:t>暖气团</a:t>
                </a:r>
              </a:p>
            </p:txBody>
          </p:sp>
        </p:grpSp>
      </p:grpSp>
    </p:spTree>
    <p:extLst>
      <p:ext uri="{BB962C8B-B14F-4D97-AF65-F5344CB8AC3E}">
        <p14:creationId xmlns:p14="http://schemas.microsoft.com/office/powerpoint/2010/main" val="2424768286"/>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ppt_w</p:attrName>
                                        </p:attrNameLst>
                                      </p:cBhvr>
                                      <p:tavLst>
                                        <p:tav tm="0" fmla="#ppt_w*sin(2.5*pi*$)">
                                          <p:val>
                                            <p:fltVal val="0"/>
                                          </p:val>
                                        </p:tav>
                                        <p:tav tm="100000">
                                          <p:val>
                                            <p:fltVal val="1"/>
                                          </p:val>
                                        </p:tav>
                                      </p:tavLst>
                                    </p:anim>
                                    <p:anim calcmode="lin" valueType="num">
                                      <p:cBhvr>
                                        <p:cTn id="9" dur="1000" fill="hold"/>
                                        <p:tgtEl>
                                          <p:spTgt spid="18"/>
                                        </p:tgtEl>
                                        <p:attrNameLst>
                                          <p:attrName>ppt_h</p:attrName>
                                        </p:attrNameLst>
                                      </p:cBhvr>
                                      <p:tavLst>
                                        <p:tav tm="0">
                                          <p:val>
                                            <p:strVal val="#ppt_h"/>
                                          </p:val>
                                        </p:tav>
                                        <p:tav tm="100000">
                                          <p:val>
                                            <p:strVal val="#ppt_h"/>
                                          </p:val>
                                        </p:tav>
                                      </p:tavLst>
                                    </p:anim>
                                  </p:childTnLst>
                                </p:cTn>
                              </p:par>
                              <p:par>
                                <p:cTn id="10" presetID="14" presetClass="entr" presetSubtype="10" fill="hold" grpId="0" nodeType="withEffect">
                                  <p:stCondLst>
                                    <p:cond delay="500"/>
                                  </p:stCondLst>
                                  <p:childTnLst>
                                    <p:set>
                                      <p:cBhvr>
                                        <p:cTn id="11" dur="1" fill="hold">
                                          <p:stCondLst>
                                            <p:cond delay="0"/>
                                          </p:stCondLst>
                                        </p:cTn>
                                        <p:tgtEl>
                                          <p:spTgt spid="19"/>
                                        </p:tgtEl>
                                        <p:attrNameLst>
                                          <p:attrName>style.visibility</p:attrName>
                                        </p:attrNameLst>
                                      </p:cBhvr>
                                      <p:to>
                                        <p:strVal val="visible"/>
                                      </p:to>
                                    </p:set>
                                    <p:animEffect transition="in" filter="randombar(horizontal)">
                                      <p:cBhvr>
                                        <p:cTn id="12" dur="500"/>
                                        <p:tgtEl>
                                          <p:spTgt spid="19"/>
                                        </p:tgtEl>
                                      </p:cBhvr>
                                    </p:animEffect>
                                  </p:childTnLst>
                                </p:cTn>
                              </p:par>
                              <p:par>
                                <p:cTn id="13" presetID="16" presetClass="entr" presetSubtype="21" fill="hold" nodeType="withEffect">
                                  <p:stCondLst>
                                    <p:cond delay="1000"/>
                                  </p:stCondLst>
                                  <p:childTnLst>
                                    <p:set>
                                      <p:cBhvr>
                                        <p:cTn id="14" dur="1" fill="hold">
                                          <p:stCondLst>
                                            <p:cond delay="0"/>
                                          </p:stCondLst>
                                        </p:cTn>
                                        <p:tgtEl>
                                          <p:spTgt spid="4"/>
                                        </p:tgtEl>
                                        <p:attrNameLst>
                                          <p:attrName>style.visibility</p:attrName>
                                        </p:attrNameLst>
                                      </p:cBhvr>
                                      <p:to>
                                        <p:strVal val="visible"/>
                                      </p:to>
                                    </p:set>
                                    <p:animEffect transition="in" filter="barn(inVertical)">
                                      <p:cBhvr>
                                        <p:cTn id="15" dur="500"/>
                                        <p:tgtEl>
                                          <p:spTgt spid="4"/>
                                        </p:tgtEl>
                                      </p:cBhvr>
                                    </p:animEffect>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randombar(horizontal)">
                                      <p:cBhvr>
                                        <p:cTn id="19" dur="500"/>
                                        <p:tgtEl>
                                          <p:spTgt spid="25"/>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randombar(horizontal)">
                                      <p:cBhvr>
                                        <p:cTn id="22" dur="500"/>
                                        <p:tgtEl>
                                          <p:spTgt spid="3"/>
                                        </p:tgtEl>
                                      </p:cBhvr>
                                    </p:animEffect>
                                  </p:childTnLst>
                                </p:cTn>
                              </p:par>
                            </p:childTnLst>
                          </p:cTn>
                        </p:par>
                        <p:par>
                          <p:cTn id="23" fill="hold">
                            <p:stCondLst>
                              <p:cond delay="2000"/>
                            </p:stCondLst>
                            <p:childTnLst>
                              <p:par>
                                <p:cTn id="24" presetID="35" presetClass="entr" presetSubtype="0" fill="hold"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750"/>
                                        <p:tgtEl>
                                          <p:spTgt spid="15"/>
                                        </p:tgtEl>
                                      </p:cBhvr>
                                    </p:animEffect>
                                    <p:anim calcmode="lin" valueType="num">
                                      <p:cBhvr>
                                        <p:cTn id="27" dur="750" fill="hold"/>
                                        <p:tgtEl>
                                          <p:spTgt spid="15"/>
                                        </p:tgtEl>
                                        <p:attrNameLst>
                                          <p:attrName>style.rotation</p:attrName>
                                        </p:attrNameLst>
                                      </p:cBhvr>
                                      <p:tavLst>
                                        <p:tav tm="0">
                                          <p:val>
                                            <p:fltVal val="720"/>
                                          </p:val>
                                        </p:tav>
                                        <p:tav tm="100000">
                                          <p:val>
                                            <p:fltVal val="0"/>
                                          </p:val>
                                        </p:tav>
                                      </p:tavLst>
                                    </p:anim>
                                    <p:anim calcmode="lin" valueType="num">
                                      <p:cBhvr>
                                        <p:cTn id="28" dur="750" fill="hold"/>
                                        <p:tgtEl>
                                          <p:spTgt spid="15"/>
                                        </p:tgtEl>
                                        <p:attrNameLst>
                                          <p:attrName>ppt_h</p:attrName>
                                        </p:attrNameLst>
                                      </p:cBhvr>
                                      <p:tavLst>
                                        <p:tav tm="0">
                                          <p:val>
                                            <p:fltVal val="0"/>
                                          </p:val>
                                        </p:tav>
                                        <p:tav tm="100000">
                                          <p:val>
                                            <p:strVal val="#ppt_h"/>
                                          </p:val>
                                        </p:tav>
                                      </p:tavLst>
                                    </p:anim>
                                    <p:anim calcmode="lin" valueType="num">
                                      <p:cBhvr>
                                        <p:cTn id="29" dur="750" fill="hold"/>
                                        <p:tgtEl>
                                          <p:spTgt spid="15"/>
                                        </p:tgtEl>
                                        <p:attrNameLst>
                                          <p:attrName>ppt_w</p:attrName>
                                        </p:attrNameLst>
                                      </p:cBhvr>
                                      <p:tavLst>
                                        <p:tav tm="0">
                                          <p:val>
                                            <p:fltVal val="0"/>
                                          </p:val>
                                        </p:tav>
                                        <p:tav tm="100000">
                                          <p:val>
                                            <p:strVal val="#ppt_w"/>
                                          </p:val>
                                        </p:tav>
                                      </p:tavLst>
                                    </p:anim>
                                  </p:childTnLst>
                                </p:cTn>
                              </p:par>
                              <p:par>
                                <p:cTn id="30" presetID="14" presetClass="entr" presetSubtype="10" fill="hold" grpId="0" nodeType="withEffect">
                                  <p:stCondLst>
                                    <p:cond delay="500"/>
                                  </p:stCondLst>
                                  <p:childTnLst>
                                    <p:set>
                                      <p:cBhvr>
                                        <p:cTn id="31" dur="1" fill="hold">
                                          <p:stCondLst>
                                            <p:cond delay="0"/>
                                          </p:stCondLst>
                                        </p:cTn>
                                        <p:tgtEl>
                                          <p:spTgt spid="17"/>
                                        </p:tgtEl>
                                        <p:attrNameLst>
                                          <p:attrName>style.visibility</p:attrName>
                                        </p:attrNameLst>
                                      </p:cBhvr>
                                      <p:to>
                                        <p:strVal val="visible"/>
                                      </p:to>
                                    </p:set>
                                    <p:animEffect transition="in" filter="randombar(horizontal)">
                                      <p:cBhvr>
                                        <p:cTn id="3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17"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3FB3C5A-DC76-4BD7-BCF1-9C1AC43B43CA}"/>
              </a:ext>
            </a:extLst>
          </p:cNvPr>
          <p:cNvSpPr>
            <a:spLocks noGrp="1"/>
          </p:cNvSpPr>
          <p:nvPr>
            <p:ph type="body" sz="quarter" idx="10"/>
          </p:nvPr>
        </p:nvSpPr>
        <p:spPr>
          <a:xfrm>
            <a:off x="5297230" y="928916"/>
            <a:ext cx="1826141" cy="535531"/>
          </a:xfrm>
        </p:spPr>
        <p:txBody>
          <a:bodyPr/>
          <a:lstStyle/>
          <a:p>
            <a:r>
              <a:rPr lang="zh-CN" altLang="en-US" dirty="0"/>
              <a:t>锋的分类</a:t>
            </a:r>
          </a:p>
        </p:txBody>
      </p:sp>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a:xfrm>
            <a:off x="776883" y="120382"/>
            <a:ext cx="2236510" cy="646331"/>
          </a:xfrm>
        </p:spPr>
        <p:txBody>
          <a:bodyPr/>
          <a:lstStyle/>
          <a:p>
            <a:r>
              <a:rPr lang="zh-CN" altLang="en-US" dirty="0"/>
              <a:t>锋面系统</a:t>
            </a:r>
          </a:p>
        </p:txBody>
      </p:sp>
      <p:sp>
        <p:nvSpPr>
          <p:cNvPr id="27" name="矩形: 圆角 26">
            <a:extLst>
              <a:ext uri="{FF2B5EF4-FFF2-40B4-BE49-F238E27FC236}">
                <a16:creationId xmlns:a16="http://schemas.microsoft.com/office/drawing/2014/main" id="{91151160-3F4B-453C-9E46-2D1147799308}"/>
              </a:ext>
            </a:extLst>
          </p:cNvPr>
          <p:cNvSpPr/>
          <p:nvPr/>
        </p:nvSpPr>
        <p:spPr>
          <a:xfrm>
            <a:off x="2028825" y="2514630"/>
            <a:ext cx="139503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冷锋</a:t>
            </a:r>
          </a:p>
        </p:txBody>
      </p:sp>
      <p:sp>
        <p:nvSpPr>
          <p:cNvPr id="28" name="矩形 27">
            <a:extLst>
              <a:ext uri="{FF2B5EF4-FFF2-40B4-BE49-F238E27FC236}">
                <a16:creationId xmlns:a16="http://schemas.microsoft.com/office/drawing/2014/main" id="{506AC136-641C-46CB-B776-B151FAA05916}"/>
              </a:ext>
            </a:extLst>
          </p:cNvPr>
          <p:cNvSpPr/>
          <p:nvPr/>
        </p:nvSpPr>
        <p:spPr>
          <a:xfrm>
            <a:off x="3842960" y="1916490"/>
            <a:ext cx="2586415" cy="1569660"/>
          </a:xfrm>
          <a:prstGeom prst="rect">
            <a:avLst/>
          </a:prstGeom>
        </p:spPr>
        <p:txBody>
          <a:bodyPr wrap="square">
            <a:spAutoFit/>
          </a:bodyPr>
          <a:lstStyle/>
          <a:p>
            <a:pPr algn="just"/>
            <a:r>
              <a:rPr lang="zh-CN" altLang="en-US" sz="2400" dirty="0">
                <a:solidFill>
                  <a:srgbClr val="2E83AC"/>
                </a:solidFill>
              </a:rPr>
              <a:t>我国北方：</a:t>
            </a:r>
            <a:endParaRPr lang="en-US" altLang="zh-CN" sz="2400" dirty="0">
              <a:solidFill>
                <a:srgbClr val="2E83AC"/>
              </a:solidFill>
            </a:endParaRPr>
          </a:p>
          <a:p>
            <a:pPr algn="just"/>
            <a:r>
              <a:rPr lang="zh-CN" altLang="en-US" sz="2400" dirty="0">
                <a:solidFill>
                  <a:srgbClr val="2E83AC"/>
                </a:solidFill>
              </a:rPr>
              <a:t>春季的沙尘天气</a:t>
            </a:r>
            <a:endParaRPr lang="en-US" altLang="zh-CN" sz="2400" dirty="0">
              <a:solidFill>
                <a:srgbClr val="2E83AC"/>
              </a:solidFill>
            </a:endParaRPr>
          </a:p>
          <a:p>
            <a:pPr algn="just"/>
            <a:r>
              <a:rPr lang="zh-CN" altLang="en-US" sz="2400" dirty="0">
                <a:solidFill>
                  <a:srgbClr val="2E83AC"/>
                </a:solidFill>
              </a:rPr>
              <a:t>夏季的暴雨</a:t>
            </a:r>
            <a:endParaRPr lang="en-US" altLang="zh-CN" sz="2400" dirty="0">
              <a:solidFill>
                <a:srgbClr val="2E83AC"/>
              </a:solidFill>
            </a:endParaRPr>
          </a:p>
          <a:p>
            <a:pPr algn="just"/>
            <a:r>
              <a:rPr lang="zh-CN" altLang="en-US" sz="2400" dirty="0">
                <a:solidFill>
                  <a:srgbClr val="2E83AC"/>
                </a:solidFill>
              </a:rPr>
              <a:t>冬季爆发的寒潮</a:t>
            </a:r>
            <a:endParaRPr lang="en-US" altLang="zh-CN" sz="2400" dirty="0">
              <a:solidFill>
                <a:srgbClr val="2E83AC"/>
              </a:solidFill>
            </a:endParaRPr>
          </a:p>
        </p:txBody>
      </p:sp>
      <p:sp>
        <p:nvSpPr>
          <p:cNvPr id="6" name="左大括号 5">
            <a:extLst>
              <a:ext uri="{FF2B5EF4-FFF2-40B4-BE49-F238E27FC236}">
                <a16:creationId xmlns:a16="http://schemas.microsoft.com/office/drawing/2014/main" id="{51AA5E86-DE50-4345-AD37-314058F36F55}"/>
              </a:ext>
            </a:extLst>
          </p:cNvPr>
          <p:cNvSpPr/>
          <p:nvPr/>
        </p:nvSpPr>
        <p:spPr>
          <a:xfrm>
            <a:off x="3547685" y="1967895"/>
            <a:ext cx="169735" cy="1466850"/>
          </a:xfrm>
          <a:prstGeom prst="leftBrace">
            <a:avLst>
              <a:gd name="adj1" fmla="val 9236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2" name="矩形: 圆角 31">
            <a:extLst>
              <a:ext uri="{FF2B5EF4-FFF2-40B4-BE49-F238E27FC236}">
                <a16:creationId xmlns:a16="http://schemas.microsoft.com/office/drawing/2014/main" id="{B3F8DA7C-A0DD-4980-88D5-56E0A78557DC}"/>
              </a:ext>
            </a:extLst>
          </p:cNvPr>
          <p:cNvSpPr/>
          <p:nvPr/>
        </p:nvSpPr>
        <p:spPr>
          <a:xfrm>
            <a:off x="6557574" y="2514630"/>
            <a:ext cx="139503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暖风</a:t>
            </a:r>
          </a:p>
        </p:txBody>
      </p:sp>
      <p:sp>
        <p:nvSpPr>
          <p:cNvPr id="33" name="矩形 32">
            <a:extLst>
              <a:ext uri="{FF2B5EF4-FFF2-40B4-BE49-F238E27FC236}">
                <a16:creationId xmlns:a16="http://schemas.microsoft.com/office/drawing/2014/main" id="{53AD24B6-5B18-4871-805D-9D48319C1B3D}"/>
              </a:ext>
            </a:extLst>
          </p:cNvPr>
          <p:cNvSpPr/>
          <p:nvPr/>
        </p:nvSpPr>
        <p:spPr>
          <a:xfrm>
            <a:off x="8371709" y="2285822"/>
            <a:ext cx="2586415" cy="830997"/>
          </a:xfrm>
          <a:prstGeom prst="rect">
            <a:avLst/>
          </a:prstGeom>
        </p:spPr>
        <p:txBody>
          <a:bodyPr wrap="square">
            <a:spAutoFit/>
          </a:bodyPr>
          <a:lstStyle/>
          <a:p>
            <a:pPr algn="just"/>
            <a:r>
              <a:rPr lang="zh-CN" altLang="en-US" sz="2400" dirty="0">
                <a:solidFill>
                  <a:srgbClr val="2E83AC"/>
                </a:solidFill>
              </a:rPr>
              <a:t>华南地区：</a:t>
            </a:r>
            <a:endParaRPr lang="en-US" altLang="zh-CN" sz="2400" dirty="0">
              <a:solidFill>
                <a:srgbClr val="2E83AC"/>
              </a:solidFill>
            </a:endParaRPr>
          </a:p>
          <a:p>
            <a:pPr algn="just"/>
            <a:r>
              <a:rPr lang="zh-CN" altLang="en-US" sz="2400" dirty="0">
                <a:solidFill>
                  <a:srgbClr val="2E83AC"/>
                </a:solidFill>
              </a:rPr>
              <a:t>春季的降水</a:t>
            </a:r>
            <a:endParaRPr lang="en-US" altLang="zh-CN" sz="2400" dirty="0">
              <a:solidFill>
                <a:srgbClr val="2E83AC"/>
              </a:solidFill>
            </a:endParaRPr>
          </a:p>
        </p:txBody>
      </p:sp>
      <p:sp>
        <p:nvSpPr>
          <p:cNvPr id="34" name="左大括号 33">
            <a:extLst>
              <a:ext uri="{FF2B5EF4-FFF2-40B4-BE49-F238E27FC236}">
                <a16:creationId xmlns:a16="http://schemas.microsoft.com/office/drawing/2014/main" id="{0E139E27-185D-45D9-8BB9-AF2221693272}"/>
              </a:ext>
            </a:extLst>
          </p:cNvPr>
          <p:cNvSpPr/>
          <p:nvPr/>
        </p:nvSpPr>
        <p:spPr>
          <a:xfrm>
            <a:off x="8097004" y="2340543"/>
            <a:ext cx="128595" cy="721555"/>
          </a:xfrm>
          <a:prstGeom prst="leftBrace">
            <a:avLst>
              <a:gd name="adj1" fmla="val 9236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5" name="矩形: 圆角 34">
            <a:extLst>
              <a:ext uri="{FF2B5EF4-FFF2-40B4-BE49-F238E27FC236}">
                <a16:creationId xmlns:a16="http://schemas.microsoft.com/office/drawing/2014/main" id="{836E7940-FBAC-404E-B8B3-66465D37501C}"/>
              </a:ext>
            </a:extLst>
          </p:cNvPr>
          <p:cNvSpPr/>
          <p:nvPr/>
        </p:nvSpPr>
        <p:spPr>
          <a:xfrm>
            <a:off x="2028825" y="4713287"/>
            <a:ext cx="139503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准静止锋</a:t>
            </a:r>
          </a:p>
        </p:txBody>
      </p:sp>
      <p:sp>
        <p:nvSpPr>
          <p:cNvPr id="36" name="矩形 35">
            <a:extLst>
              <a:ext uri="{FF2B5EF4-FFF2-40B4-BE49-F238E27FC236}">
                <a16:creationId xmlns:a16="http://schemas.microsoft.com/office/drawing/2014/main" id="{0A706053-2249-408F-A310-A140E0B62D2B}"/>
              </a:ext>
            </a:extLst>
          </p:cNvPr>
          <p:cNvSpPr/>
          <p:nvPr/>
        </p:nvSpPr>
        <p:spPr>
          <a:xfrm>
            <a:off x="3842960" y="3988456"/>
            <a:ext cx="7367965" cy="1689693"/>
          </a:xfrm>
          <a:prstGeom prst="rect">
            <a:avLst/>
          </a:prstGeom>
        </p:spPr>
        <p:txBody>
          <a:bodyPr wrap="square">
            <a:spAutoFit/>
          </a:bodyPr>
          <a:lstStyle/>
          <a:p>
            <a:pPr algn="just">
              <a:lnSpc>
                <a:spcPct val="150000"/>
              </a:lnSpc>
            </a:pPr>
            <a:r>
              <a:rPr lang="zh-CN" altLang="en-US" sz="2400" dirty="0">
                <a:solidFill>
                  <a:srgbClr val="2E83AC"/>
                </a:solidFill>
              </a:rPr>
              <a:t>春末</a:t>
            </a:r>
            <a:r>
              <a:rPr lang="en-US" altLang="zh-CN" sz="2400" dirty="0">
                <a:solidFill>
                  <a:srgbClr val="2E83AC"/>
                </a:solidFill>
              </a:rPr>
              <a:t>——</a:t>
            </a:r>
            <a:r>
              <a:rPr lang="zh-CN" altLang="en-US" sz="2400" dirty="0">
                <a:solidFill>
                  <a:srgbClr val="2E83AC"/>
                </a:solidFill>
              </a:rPr>
              <a:t>华南的降雨（华南准静止锋）</a:t>
            </a:r>
          </a:p>
          <a:p>
            <a:pPr algn="just">
              <a:lnSpc>
                <a:spcPct val="150000"/>
              </a:lnSpc>
            </a:pPr>
            <a:r>
              <a:rPr lang="zh-CN" altLang="en-US" sz="2400" dirty="0">
                <a:solidFill>
                  <a:srgbClr val="2E83AC"/>
                </a:solidFill>
              </a:rPr>
              <a:t>夏初</a:t>
            </a:r>
            <a:r>
              <a:rPr lang="en-US" altLang="zh-CN" sz="2400" dirty="0">
                <a:solidFill>
                  <a:srgbClr val="2E83AC"/>
                </a:solidFill>
              </a:rPr>
              <a:t>——</a:t>
            </a:r>
            <a:r>
              <a:rPr lang="zh-CN" altLang="en-US" sz="2400" dirty="0">
                <a:solidFill>
                  <a:srgbClr val="2E83AC"/>
                </a:solidFill>
              </a:rPr>
              <a:t>江淮的“梅雨”（江淮准静止锋）</a:t>
            </a:r>
          </a:p>
          <a:p>
            <a:pPr algn="just">
              <a:lnSpc>
                <a:spcPct val="150000"/>
              </a:lnSpc>
            </a:pPr>
            <a:r>
              <a:rPr lang="zh-CN" altLang="en-US" sz="2400" dirty="0">
                <a:solidFill>
                  <a:srgbClr val="2E83AC"/>
                </a:solidFill>
              </a:rPr>
              <a:t>冬季</a:t>
            </a:r>
            <a:r>
              <a:rPr lang="en-US" altLang="zh-CN" sz="2400" dirty="0">
                <a:solidFill>
                  <a:srgbClr val="2E83AC"/>
                </a:solidFill>
              </a:rPr>
              <a:t>——</a:t>
            </a:r>
            <a:r>
              <a:rPr lang="zh-CN" altLang="en-US" sz="2400" dirty="0">
                <a:solidFill>
                  <a:srgbClr val="2E83AC"/>
                </a:solidFill>
              </a:rPr>
              <a:t>昆明准静止锋</a:t>
            </a:r>
          </a:p>
        </p:txBody>
      </p:sp>
      <p:sp>
        <p:nvSpPr>
          <p:cNvPr id="37" name="左大括号 36">
            <a:extLst>
              <a:ext uri="{FF2B5EF4-FFF2-40B4-BE49-F238E27FC236}">
                <a16:creationId xmlns:a16="http://schemas.microsoft.com/office/drawing/2014/main" id="{410D1373-94F2-4A9D-B588-B746D515E967}"/>
              </a:ext>
            </a:extLst>
          </p:cNvPr>
          <p:cNvSpPr/>
          <p:nvPr/>
        </p:nvSpPr>
        <p:spPr>
          <a:xfrm>
            <a:off x="3547685" y="4166552"/>
            <a:ext cx="169735" cy="1466850"/>
          </a:xfrm>
          <a:prstGeom prst="leftBrace">
            <a:avLst>
              <a:gd name="adj1" fmla="val 9236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1744045296"/>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16" presetClass="entr" presetSubtype="42"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arn(outHorizontal)">
                                      <p:cBhvr>
                                        <p:cTn id="13" dur="500"/>
                                        <p:tgtEl>
                                          <p:spTgt spid="6"/>
                                        </p:tgtEl>
                                      </p:cBhvr>
                                    </p:animEffect>
                                  </p:childTnLst>
                                </p:cTn>
                              </p:par>
                              <p:par>
                                <p:cTn id="14" presetID="18" presetClass="entr" presetSubtype="6"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strips(downRight)">
                                      <p:cBhvr>
                                        <p:cTn id="16" dur="500"/>
                                        <p:tgtEl>
                                          <p:spTgt spid="28"/>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 calcmode="lin" valueType="num">
                                      <p:cBhvr>
                                        <p:cTn id="20" dur="500" fill="hold"/>
                                        <p:tgtEl>
                                          <p:spTgt spid="32"/>
                                        </p:tgtEl>
                                        <p:attrNameLst>
                                          <p:attrName>ppt_w</p:attrName>
                                        </p:attrNameLst>
                                      </p:cBhvr>
                                      <p:tavLst>
                                        <p:tav tm="0">
                                          <p:val>
                                            <p:fltVal val="0"/>
                                          </p:val>
                                        </p:tav>
                                        <p:tav tm="100000">
                                          <p:val>
                                            <p:strVal val="#ppt_w"/>
                                          </p:val>
                                        </p:tav>
                                      </p:tavLst>
                                    </p:anim>
                                    <p:anim calcmode="lin" valueType="num">
                                      <p:cBhvr>
                                        <p:cTn id="21" dur="500" fill="hold"/>
                                        <p:tgtEl>
                                          <p:spTgt spid="32"/>
                                        </p:tgtEl>
                                        <p:attrNameLst>
                                          <p:attrName>ppt_h</p:attrName>
                                        </p:attrNameLst>
                                      </p:cBhvr>
                                      <p:tavLst>
                                        <p:tav tm="0">
                                          <p:val>
                                            <p:fltVal val="0"/>
                                          </p:val>
                                        </p:tav>
                                        <p:tav tm="100000">
                                          <p:val>
                                            <p:strVal val="#ppt_h"/>
                                          </p:val>
                                        </p:tav>
                                      </p:tavLst>
                                    </p:anim>
                                    <p:animEffect transition="in" filter="fade">
                                      <p:cBhvr>
                                        <p:cTn id="22" dur="500"/>
                                        <p:tgtEl>
                                          <p:spTgt spid="32"/>
                                        </p:tgtEl>
                                      </p:cBhvr>
                                    </p:animEffect>
                                  </p:childTnLst>
                                </p:cTn>
                              </p:par>
                            </p:childTnLst>
                          </p:cTn>
                        </p:par>
                        <p:par>
                          <p:cTn id="23" fill="hold">
                            <p:stCondLst>
                              <p:cond delay="1500"/>
                            </p:stCondLst>
                            <p:childTnLst>
                              <p:par>
                                <p:cTn id="24" presetID="16" presetClass="entr" presetSubtype="42" fill="hold" grpId="0" nodeType="afterEffect">
                                  <p:stCondLst>
                                    <p:cond delay="0"/>
                                  </p:stCondLst>
                                  <p:childTnLst>
                                    <p:set>
                                      <p:cBhvr>
                                        <p:cTn id="25" dur="1" fill="hold">
                                          <p:stCondLst>
                                            <p:cond delay="0"/>
                                          </p:stCondLst>
                                        </p:cTn>
                                        <p:tgtEl>
                                          <p:spTgt spid="34"/>
                                        </p:tgtEl>
                                        <p:attrNameLst>
                                          <p:attrName>style.visibility</p:attrName>
                                        </p:attrNameLst>
                                      </p:cBhvr>
                                      <p:to>
                                        <p:strVal val="visible"/>
                                      </p:to>
                                    </p:set>
                                    <p:animEffect transition="in" filter="barn(outHorizontal)">
                                      <p:cBhvr>
                                        <p:cTn id="26" dur="500"/>
                                        <p:tgtEl>
                                          <p:spTgt spid="34"/>
                                        </p:tgtEl>
                                      </p:cBhvr>
                                    </p:animEffect>
                                  </p:childTnLst>
                                </p:cTn>
                              </p:par>
                              <p:par>
                                <p:cTn id="27" presetID="18" presetClass="entr" presetSubtype="6"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strips(downRight)">
                                      <p:cBhvr>
                                        <p:cTn id="29" dur="500"/>
                                        <p:tgtEl>
                                          <p:spTgt spid="33"/>
                                        </p:tgtEl>
                                      </p:cBhvr>
                                    </p:animEffect>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35"/>
                                        </p:tgtEl>
                                        <p:attrNameLst>
                                          <p:attrName>style.visibility</p:attrName>
                                        </p:attrNameLst>
                                      </p:cBhvr>
                                      <p:to>
                                        <p:strVal val="visible"/>
                                      </p:to>
                                    </p:set>
                                    <p:anim calcmode="lin" valueType="num">
                                      <p:cBhvr>
                                        <p:cTn id="33" dur="500" fill="hold"/>
                                        <p:tgtEl>
                                          <p:spTgt spid="35"/>
                                        </p:tgtEl>
                                        <p:attrNameLst>
                                          <p:attrName>ppt_w</p:attrName>
                                        </p:attrNameLst>
                                      </p:cBhvr>
                                      <p:tavLst>
                                        <p:tav tm="0">
                                          <p:val>
                                            <p:fltVal val="0"/>
                                          </p:val>
                                        </p:tav>
                                        <p:tav tm="100000">
                                          <p:val>
                                            <p:strVal val="#ppt_w"/>
                                          </p:val>
                                        </p:tav>
                                      </p:tavLst>
                                    </p:anim>
                                    <p:anim calcmode="lin" valueType="num">
                                      <p:cBhvr>
                                        <p:cTn id="34" dur="500" fill="hold"/>
                                        <p:tgtEl>
                                          <p:spTgt spid="35"/>
                                        </p:tgtEl>
                                        <p:attrNameLst>
                                          <p:attrName>ppt_h</p:attrName>
                                        </p:attrNameLst>
                                      </p:cBhvr>
                                      <p:tavLst>
                                        <p:tav tm="0">
                                          <p:val>
                                            <p:fltVal val="0"/>
                                          </p:val>
                                        </p:tav>
                                        <p:tav tm="100000">
                                          <p:val>
                                            <p:strVal val="#ppt_h"/>
                                          </p:val>
                                        </p:tav>
                                      </p:tavLst>
                                    </p:anim>
                                    <p:animEffect transition="in" filter="fade">
                                      <p:cBhvr>
                                        <p:cTn id="35" dur="500"/>
                                        <p:tgtEl>
                                          <p:spTgt spid="35"/>
                                        </p:tgtEl>
                                      </p:cBhvr>
                                    </p:animEffect>
                                  </p:childTnLst>
                                </p:cTn>
                              </p:par>
                            </p:childTnLst>
                          </p:cTn>
                        </p:par>
                        <p:par>
                          <p:cTn id="36" fill="hold">
                            <p:stCondLst>
                              <p:cond delay="2500"/>
                            </p:stCondLst>
                            <p:childTnLst>
                              <p:par>
                                <p:cTn id="37" presetID="16" presetClass="entr" presetSubtype="42" fill="hold" grpId="0" nodeType="after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barn(outHorizontal)">
                                      <p:cBhvr>
                                        <p:cTn id="39" dur="500"/>
                                        <p:tgtEl>
                                          <p:spTgt spid="37"/>
                                        </p:tgtEl>
                                      </p:cBhvr>
                                    </p:animEffect>
                                  </p:childTnLst>
                                </p:cTn>
                              </p:par>
                              <p:par>
                                <p:cTn id="40" presetID="18" presetClass="entr" presetSubtype="6" fill="hold" grpId="0" nodeType="withEffect">
                                  <p:stCondLst>
                                    <p:cond delay="0"/>
                                  </p:stCondLst>
                                  <p:childTnLst>
                                    <p:set>
                                      <p:cBhvr>
                                        <p:cTn id="41" dur="1" fill="hold">
                                          <p:stCondLst>
                                            <p:cond delay="0"/>
                                          </p:stCondLst>
                                        </p:cTn>
                                        <p:tgtEl>
                                          <p:spTgt spid="36"/>
                                        </p:tgtEl>
                                        <p:attrNameLst>
                                          <p:attrName>style.visibility</p:attrName>
                                        </p:attrNameLst>
                                      </p:cBhvr>
                                      <p:to>
                                        <p:strVal val="visible"/>
                                      </p:to>
                                    </p:set>
                                    <p:animEffect transition="in" filter="strips(downRight)">
                                      <p:cBhvr>
                                        <p:cTn id="4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p:bldP spid="6" grpId="0" animBg="1"/>
      <p:bldP spid="32" grpId="0" animBg="1"/>
      <p:bldP spid="33" grpId="0"/>
      <p:bldP spid="34" grpId="0" animBg="1"/>
      <p:bldP spid="35" grpId="0" animBg="1"/>
      <p:bldP spid="36" grpId="0"/>
      <p:bldP spid="3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3FB3C5A-DC76-4BD7-BCF1-9C1AC43B43CA}"/>
              </a:ext>
            </a:extLst>
          </p:cNvPr>
          <p:cNvSpPr>
            <a:spLocks noGrp="1"/>
          </p:cNvSpPr>
          <p:nvPr>
            <p:ph type="body" sz="quarter" idx="10"/>
          </p:nvPr>
        </p:nvSpPr>
        <p:spPr>
          <a:xfrm>
            <a:off x="5297230" y="928916"/>
            <a:ext cx="1826141" cy="535531"/>
          </a:xfrm>
        </p:spPr>
        <p:txBody>
          <a:bodyPr/>
          <a:lstStyle/>
          <a:p>
            <a:r>
              <a:rPr lang="zh-CN" altLang="en-US" dirty="0"/>
              <a:t>情景识别</a:t>
            </a:r>
          </a:p>
        </p:txBody>
      </p:sp>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a:xfrm>
            <a:off x="776883" y="120382"/>
            <a:ext cx="2236510" cy="646331"/>
          </a:xfrm>
        </p:spPr>
        <p:txBody>
          <a:bodyPr/>
          <a:lstStyle/>
          <a:p>
            <a:r>
              <a:rPr lang="zh-CN" altLang="en-US" dirty="0"/>
              <a:t>锋面系统</a:t>
            </a:r>
          </a:p>
        </p:txBody>
      </p:sp>
      <p:sp>
        <p:nvSpPr>
          <p:cNvPr id="6" name="椭圆 5">
            <a:extLst>
              <a:ext uri="{FF2B5EF4-FFF2-40B4-BE49-F238E27FC236}">
                <a16:creationId xmlns:a16="http://schemas.microsoft.com/office/drawing/2014/main" id="{FCCE2AEA-E1C5-4804-B6A9-84353C7B17C8}"/>
              </a:ext>
            </a:extLst>
          </p:cNvPr>
          <p:cNvSpPr/>
          <p:nvPr/>
        </p:nvSpPr>
        <p:spPr>
          <a:xfrm>
            <a:off x="2886075" y="2149871"/>
            <a:ext cx="952500" cy="952500"/>
          </a:xfrm>
          <a:prstGeom prst="ellipse">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2400" dirty="0"/>
              <a:t>冷锋</a:t>
            </a:r>
          </a:p>
        </p:txBody>
      </p:sp>
      <p:sp>
        <p:nvSpPr>
          <p:cNvPr id="28" name="椭圆 27">
            <a:extLst>
              <a:ext uri="{FF2B5EF4-FFF2-40B4-BE49-F238E27FC236}">
                <a16:creationId xmlns:a16="http://schemas.microsoft.com/office/drawing/2014/main" id="{2CEB9633-8443-4394-B9BA-0925E16A80D3}"/>
              </a:ext>
            </a:extLst>
          </p:cNvPr>
          <p:cNvSpPr/>
          <p:nvPr/>
        </p:nvSpPr>
        <p:spPr>
          <a:xfrm>
            <a:off x="2886075" y="3528623"/>
            <a:ext cx="952500" cy="952500"/>
          </a:xfrm>
          <a:prstGeom prst="ellipse">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2400" dirty="0"/>
              <a:t>暖锋</a:t>
            </a:r>
          </a:p>
        </p:txBody>
      </p:sp>
      <p:sp>
        <p:nvSpPr>
          <p:cNvPr id="29" name="椭圆 28">
            <a:extLst>
              <a:ext uri="{FF2B5EF4-FFF2-40B4-BE49-F238E27FC236}">
                <a16:creationId xmlns:a16="http://schemas.microsoft.com/office/drawing/2014/main" id="{BC1187FA-DBFE-40D5-B9A0-B387EE428FE4}"/>
              </a:ext>
            </a:extLst>
          </p:cNvPr>
          <p:cNvSpPr/>
          <p:nvPr/>
        </p:nvSpPr>
        <p:spPr>
          <a:xfrm>
            <a:off x="2886075" y="4907375"/>
            <a:ext cx="952500" cy="952500"/>
          </a:xfrm>
          <a:prstGeom prst="ellipse">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2400" dirty="0"/>
              <a:t>准静止锋</a:t>
            </a:r>
          </a:p>
        </p:txBody>
      </p:sp>
      <p:sp>
        <p:nvSpPr>
          <p:cNvPr id="30" name="文本框 22531">
            <a:extLst>
              <a:ext uri="{FF2B5EF4-FFF2-40B4-BE49-F238E27FC236}">
                <a16:creationId xmlns:a16="http://schemas.microsoft.com/office/drawing/2014/main" id="{D460D290-B46B-4CF5-82F3-327696A206BF}"/>
              </a:ext>
            </a:extLst>
          </p:cNvPr>
          <p:cNvSpPr txBox="1">
            <a:spLocks noChangeArrowheads="1"/>
          </p:cNvSpPr>
          <p:nvPr/>
        </p:nvSpPr>
        <p:spPr bwMode="auto">
          <a:xfrm>
            <a:off x="7190046" y="1609871"/>
            <a:ext cx="2031325" cy="461665"/>
          </a:xfrm>
          <a:prstGeom prst="rect">
            <a:avLst/>
          </a:prstGeom>
        </p:spPr>
        <p:txBody>
          <a:bodyPr wrap="none">
            <a:spAutoFit/>
          </a:bodyPr>
          <a:lstStyle>
            <a:defPPr>
              <a:defRPr lang="zh-CN"/>
            </a:defPPr>
            <a:lvl1pPr>
              <a:defRPr sz="2400">
                <a:latin typeface="+mn-ea"/>
              </a:defRPr>
            </a:lvl1pPr>
          </a:lstStyle>
          <a:p>
            <a:r>
              <a:rPr lang="zh-CN" altLang="en-US" dirty="0"/>
              <a:t>北方的沙尘暴</a:t>
            </a:r>
          </a:p>
        </p:txBody>
      </p:sp>
      <p:sp>
        <p:nvSpPr>
          <p:cNvPr id="31" name="文本框 22532">
            <a:extLst>
              <a:ext uri="{FF2B5EF4-FFF2-40B4-BE49-F238E27FC236}">
                <a16:creationId xmlns:a16="http://schemas.microsoft.com/office/drawing/2014/main" id="{63B6525E-52C4-4BCF-B0B6-5688DA5FA5B7}"/>
              </a:ext>
            </a:extLst>
          </p:cNvPr>
          <p:cNvSpPr txBox="1">
            <a:spLocks noChangeArrowheads="1"/>
          </p:cNvSpPr>
          <p:nvPr/>
        </p:nvSpPr>
        <p:spPr bwMode="auto">
          <a:xfrm>
            <a:off x="7190046" y="2228205"/>
            <a:ext cx="2339102" cy="461665"/>
          </a:xfrm>
          <a:prstGeom prst="rect">
            <a:avLst/>
          </a:prstGeom>
        </p:spPr>
        <p:txBody>
          <a:bodyPr wrap="none">
            <a:spAutoFit/>
          </a:bodyPr>
          <a:lstStyle>
            <a:defPPr>
              <a:defRPr lang="zh-CN"/>
            </a:defPPr>
            <a:lvl1pPr>
              <a:defRPr sz="2400">
                <a:latin typeface="+mn-ea"/>
              </a:defRPr>
            </a:lvl1pPr>
          </a:lstStyle>
          <a:p>
            <a:r>
              <a:rPr lang="zh-CN" altLang="en-US"/>
              <a:t>清明时节雨纷纷</a:t>
            </a:r>
          </a:p>
        </p:txBody>
      </p:sp>
      <p:sp>
        <p:nvSpPr>
          <p:cNvPr id="32" name="文本框 22533">
            <a:extLst>
              <a:ext uri="{FF2B5EF4-FFF2-40B4-BE49-F238E27FC236}">
                <a16:creationId xmlns:a16="http://schemas.microsoft.com/office/drawing/2014/main" id="{4939F07E-2C1A-43E3-BC4D-F3EE6F9150B3}"/>
              </a:ext>
            </a:extLst>
          </p:cNvPr>
          <p:cNvSpPr txBox="1">
            <a:spLocks noChangeArrowheads="1"/>
          </p:cNvSpPr>
          <p:nvPr/>
        </p:nvSpPr>
        <p:spPr bwMode="auto">
          <a:xfrm>
            <a:off x="7190046" y="2846539"/>
            <a:ext cx="2339102" cy="461665"/>
          </a:xfrm>
          <a:prstGeom prst="rect">
            <a:avLst/>
          </a:prstGeom>
        </p:spPr>
        <p:txBody>
          <a:bodyPr wrap="none">
            <a:spAutoFit/>
          </a:bodyPr>
          <a:lstStyle>
            <a:defPPr>
              <a:defRPr lang="zh-CN"/>
            </a:defPPr>
            <a:lvl1pPr>
              <a:defRPr sz="2400">
                <a:latin typeface="+mn-ea"/>
              </a:defRPr>
            </a:lvl1pPr>
          </a:lstStyle>
          <a:p>
            <a:r>
              <a:rPr lang="zh-CN" altLang="en-US"/>
              <a:t>一场春雨一场暖</a:t>
            </a:r>
          </a:p>
        </p:txBody>
      </p:sp>
      <p:sp>
        <p:nvSpPr>
          <p:cNvPr id="33" name="文本框 22534">
            <a:extLst>
              <a:ext uri="{FF2B5EF4-FFF2-40B4-BE49-F238E27FC236}">
                <a16:creationId xmlns:a16="http://schemas.microsoft.com/office/drawing/2014/main" id="{0505F24D-A859-4D04-AB83-CAC088710FA5}"/>
              </a:ext>
            </a:extLst>
          </p:cNvPr>
          <p:cNvSpPr txBox="1">
            <a:spLocks noChangeArrowheads="1"/>
          </p:cNvSpPr>
          <p:nvPr/>
        </p:nvSpPr>
        <p:spPr bwMode="auto">
          <a:xfrm>
            <a:off x="7190046" y="3464873"/>
            <a:ext cx="2954655" cy="461665"/>
          </a:xfrm>
          <a:prstGeom prst="rect">
            <a:avLst/>
          </a:prstGeom>
        </p:spPr>
        <p:txBody>
          <a:bodyPr wrap="none">
            <a:spAutoFit/>
          </a:bodyPr>
          <a:lstStyle>
            <a:defPPr>
              <a:defRPr lang="zh-CN"/>
            </a:defPPr>
            <a:lvl1pPr>
              <a:defRPr sz="2400">
                <a:latin typeface="+mn-ea"/>
              </a:defRPr>
            </a:lvl1pPr>
          </a:lstStyle>
          <a:p>
            <a:r>
              <a:rPr lang="zh-CN" altLang="en-US"/>
              <a:t>我国北方夏季的暴雨</a:t>
            </a:r>
          </a:p>
        </p:txBody>
      </p:sp>
      <p:sp>
        <p:nvSpPr>
          <p:cNvPr id="34" name="文本框 22535">
            <a:extLst>
              <a:ext uri="{FF2B5EF4-FFF2-40B4-BE49-F238E27FC236}">
                <a16:creationId xmlns:a16="http://schemas.microsoft.com/office/drawing/2014/main" id="{730844DF-1B2B-4E7D-AA66-14D3750D0C41}"/>
              </a:ext>
            </a:extLst>
          </p:cNvPr>
          <p:cNvSpPr txBox="1">
            <a:spLocks noChangeArrowheads="1"/>
          </p:cNvSpPr>
          <p:nvPr/>
        </p:nvSpPr>
        <p:spPr bwMode="auto">
          <a:xfrm>
            <a:off x="7190046" y="4083207"/>
            <a:ext cx="2339102" cy="461665"/>
          </a:xfrm>
          <a:prstGeom prst="rect">
            <a:avLst/>
          </a:prstGeom>
        </p:spPr>
        <p:txBody>
          <a:bodyPr wrap="none">
            <a:spAutoFit/>
          </a:bodyPr>
          <a:lstStyle>
            <a:defPPr>
              <a:defRPr lang="zh-CN"/>
            </a:defPPr>
            <a:lvl1pPr>
              <a:defRPr sz="2400">
                <a:latin typeface="+mn-ea"/>
              </a:defRPr>
            </a:lvl1pPr>
          </a:lstStyle>
          <a:p>
            <a:r>
              <a:rPr lang="zh-CN" altLang="en-US"/>
              <a:t>一场秋雨一场寒</a:t>
            </a:r>
          </a:p>
        </p:txBody>
      </p:sp>
      <p:sp>
        <p:nvSpPr>
          <p:cNvPr id="35" name="文本框 22536">
            <a:extLst>
              <a:ext uri="{FF2B5EF4-FFF2-40B4-BE49-F238E27FC236}">
                <a16:creationId xmlns:a16="http://schemas.microsoft.com/office/drawing/2014/main" id="{F8B60188-6948-46A2-A246-83BE391DDD22}"/>
              </a:ext>
            </a:extLst>
          </p:cNvPr>
          <p:cNvSpPr txBox="1">
            <a:spLocks noChangeArrowheads="1"/>
          </p:cNvSpPr>
          <p:nvPr/>
        </p:nvSpPr>
        <p:spPr bwMode="auto">
          <a:xfrm>
            <a:off x="7190046" y="4701541"/>
            <a:ext cx="2339102" cy="461665"/>
          </a:xfrm>
          <a:prstGeom prst="rect">
            <a:avLst/>
          </a:prstGeom>
        </p:spPr>
        <p:txBody>
          <a:bodyPr wrap="none">
            <a:spAutoFit/>
          </a:bodyPr>
          <a:lstStyle>
            <a:defPPr>
              <a:defRPr lang="zh-CN"/>
            </a:defPPr>
            <a:lvl1pPr>
              <a:defRPr sz="2400">
                <a:latin typeface="+mn-ea"/>
              </a:defRPr>
            </a:lvl1pPr>
          </a:lstStyle>
          <a:p>
            <a:r>
              <a:rPr lang="zh-CN" altLang="en-US" dirty="0"/>
              <a:t>我国冬季的寒潮</a:t>
            </a:r>
          </a:p>
        </p:txBody>
      </p:sp>
      <p:sp>
        <p:nvSpPr>
          <p:cNvPr id="36" name="文本框 22537">
            <a:extLst>
              <a:ext uri="{FF2B5EF4-FFF2-40B4-BE49-F238E27FC236}">
                <a16:creationId xmlns:a16="http://schemas.microsoft.com/office/drawing/2014/main" id="{674F382E-F51B-48C8-9556-7700613A4A00}"/>
              </a:ext>
            </a:extLst>
          </p:cNvPr>
          <p:cNvSpPr txBox="1">
            <a:spLocks noChangeArrowheads="1"/>
          </p:cNvSpPr>
          <p:nvPr/>
        </p:nvSpPr>
        <p:spPr bwMode="auto">
          <a:xfrm>
            <a:off x="7190046" y="5319875"/>
            <a:ext cx="2954655" cy="461665"/>
          </a:xfrm>
          <a:prstGeom prst="rect">
            <a:avLst/>
          </a:prstGeom>
        </p:spPr>
        <p:txBody>
          <a:bodyPr wrap="none">
            <a:spAutoFit/>
          </a:bodyPr>
          <a:lstStyle>
            <a:defPPr>
              <a:defRPr lang="zh-CN"/>
            </a:defPPr>
            <a:lvl1pPr>
              <a:defRPr sz="2400">
                <a:latin typeface="+mn-ea"/>
              </a:defRPr>
            </a:lvl1pPr>
          </a:lstStyle>
          <a:p>
            <a:r>
              <a:rPr lang="zh-CN" altLang="en-US" dirty="0"/>
              <a:t>贵阳”天无三日晴”</a:t>
            </a:r>
          </a:p>
        </p:txBody>
      </p:sp>
      <p:sp>
        <p:nvSpPr>
          <p:cNvPr id="7" name="矩形 6">
            <a:extLst>
              <a:ext uri="{FF2B5EF4-FFF2-40B4-BE49-F238E27FC236}">
                <a16:creationId xmlns:a16="http://schemas.microsoft.com/office/drawing/2014/main" id="{A9F95B45-F91C-4846-939C-8AB51F40E62D}"/>
              </a:ext>
            </a:extLst>
          </p:cNvPr>
          <p:cNvSpPr/>
          <p:nvPr/>
        </p:nvSpPr>
        <p:spPr>
          <a:xfrm>
            <a:off x="7190046" y="5938211"/>
            <a:ext cx="3877985" cy="461665"/>
          </a:xfrm>
          <a:prstGeom prst="rect">
            <a:avLst/>
          </a:prstGeom>
        </p:spPr>
        <p:txBody>
          <a:bodyPr wrap="none">
            <a:spAutoFit/>
          </a:bodyPr>
          <a:lstStyle/>
          <a:p>
            <a:r>
              <a:rPr lang="zh-CN" altLang="en-US" sz="2400" dirty="0">
                <a:latin typeface="+mn-ea"/>
              </a:rPr>
              <a:t>长江中下游的“梅雨”天气</a:t>
            </a:r>
          </a:p>
        </p:txBody>
      </p:sp>
      <p:grpSp>
        <p:nvGrpSpPr>
          <p:cNvPr id="47" name="组合 46">
            <a:extLst>
              <a:ext uri="{FF2B5EF4-FFF2-40B4-BE49-F238E27FC236}">
                <a16:creationId xmlns:a16="http://schemas.microsoft.com/office/drawing/2014/main" id="{5C352912-2EB5-4BCD-8383-E1880409634E}"/>
              </a:ext>
            </a:extLst>
          </p:cNvPr>
          <p:cNvGrpSpPr/>
          <p:nvPr/>
        </p:nvGrpSpPr>
        <p:grpSpPr>
          <a:xfrm>
            <a:off x="3838575" y="1840704"/>
            <a:ext cx="3351471" cy="4328340"/>
            <a:chOff x="3838575" y="1840704"/>
            <a:chExt cx="3351471" cy="4328340"/>
          </a:xfrm>
        </p:grpSpPr>
        <p:cxnSp>
          <p:nvCxnSpPr>
            <p:cNvPr id="11" name="直接连接符 10">
              <a:extLst>
                <a:ext uri="{FF2B5EF4-FFF2-40B4-BE49-F238E27FC236}">
                  <a16:creationId xmlns:a16="http://schemas.microsoft.com/office/drawing/2014/main" id="{1EBC196F-1848-46B7-AF71-5293B74B519A}"/>
                </a:ext>
              </a:extLst>
            </p:cNvPr>
            <p:cNvCxnSpPr>
              <a:stCxn id="6" idx="6"/>
              <a:endCxn id="30" idx="1"/>
            </p:cNvCxnSpPr>
            <p:nvPr/>
          </p:nvCxnSpPr>
          <p:spPr>
            <a:xfrm flipV="1">
              <a:off x="3838575" y="1840704"/>
              <a:ext cx="3351471" cy="785417"/>
            </a:xfrm>
            <a:prstGeom prst="line">
              <a:avLst/>
            </a:prstGeom>
            <a:ln w="127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0A7E4EDE-9E3E-49D2-A65C-A043CA7ABC39}"/>
                </a:ext>
              </a:extLst>
            </p:cNvPr>
            <p:cNvCxnSpPr>
              <a:stCxn id="6" idx="6"/>
              <a:endCxn id="33" idx="1"/>
            </p:cNvCxnSpPr>
            <p:nvPr/>
          </p:nvCxnSpPr>
          <p:spPr>
            <a:xfrm>
              <a:off x="3838575" y="2626121"/>
              <a:ext cx="3351471" cy="1069585"/>
            </a:xfrm>
            <a:prstGeom prst="line">
              <a:avLst/>
            </a:prstGeom>
            <a:ln w="127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B4706C4A-A04F-474F-9844-D36F8DDE40E6}"/>
                </a:ext>
              </a:extLst>
            </p:cNvPr>
            <p:cNvCxnSpPr>
              <a:stCxn id="6" idx="6"/>
              <a:endCxn id="34" idx="1"/>
            </p:cNvCxnSpPr>
            <p:nvPr/>
          </p:nvCxnSpPr>
          <p:spPr>
            <a:xfrm>
              <a:off x="3838575" y="2626121"/>
              <a:ext cx="3351471" cy="1687919"/>
            </a:xfrm>
            <a:prstGeom prst="line">
              <a:avLst/>
            </a:prstGeom>
            <a:ln w="127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4F14BF42-A98E-4718-A9D9-B02D367986E3}"/>
                </a:ext>
              </a:extLst>
            </p:cNvPr>
            <p:cNvCxnSpPr>
              <a:stCxn id="6" idx="6"/>
              <a:endCxn id="35" idx="1"/>
            </p:cNvCxnSpPr>
            <p:nvPr/>
          </p:nvCxnSpPr>
          <p:spPr>
            <a:xfrm>
              <a:off x="3838575" y="2626121"/>
              <a:ext cx="3351471" cy="2306253"/>
            </a:xfrm>
            <a:prstGeom prst="line">
              <a:avLst/>
            </a:prstGeom>
            <a:ln w="127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AD62C62-FDAB-408A-8F4F-B870F2D0747E}"/>
                </a:ext>
              </a:extLst>
            </p:cNvPr>
            <p:cNvCxnSpPr>
              <a:stCxn id="28" idx="6"/>
              <a:endCxn id="31" idx="1"/>
            </p:cNvCxnSpPr>
            <p:nvPr/>
          </p:nvCxnSpPr>
          <p:spPr>
            <a:xfrm flipV="1">
              <a:off x="3838575" y="2459038"/>
              <a:ext cx="3351471" cy="1545835"/>
            </a:xfrm>
            <a:prstGeom prst="line">
              <a:avLst/>
            </a:prstGeom>
            <a:ln w="127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940001D4-CFC0-454A-96E0-DA0DFAE5DAC6}"/>
                </a:ext>
              </a:extLst>
            </p:cNvPr>
            <p:cNvCxnSpPr>
              <a:stCxn id="28" idx="6"/>
              <a:endCxn id="32" idx="1"/>
            </p:cNvCxnSpPr>
            <p:nvPr/>
          </p:nvCxnSpPr>
          <p:spPr>
            <a:xfrm flipV="1">
              <a:off x="3838575" y="3077372"/>
              <a:ext cx="3351471" cy="927501"/>
            </a:xfrm>
            <a:prstGeom prst="line">
              <a:avLst/>
            </a:prstGeom>
            <a:ln w="127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55C324BD-EBA6-4197-8F94-433BCFE90FFA}"/>
                </a:ext>
              </a:extLst>
            </p:cNvPr>
            <p:cNvCxnSpPr>
              <a:endCxn id="36" idx="1"/>
            </p:cNvCxnSpPr>
            <p:nvPr/>
          </p:nvCxnSpPr>
          <p:spPr>
            <a:xfrm>
              <a:off x="3838575" y="5396125"/>
              <a:ext cx="3351471" cy="154583"/>
            </a:xfrm>
            <a:prstGeom prst="line">
              <a:avLst/>
            </a:prstGeom>
            <a:ln w="127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369673CD-B62A-481F-BDE2-00D0937B5CD4}"/>
                </a:ext>
              </a:extLst>
            </p:cNvPr>
            <p:cNvCxnSpPr>
              <a:stCxn id="29" idx="6"/>
              <a:endCxn id="7" idx="1"/>
            </p:cNvCxnSpPr>
            <p:nvPr/>
          </p:nvCxnSpPr>
          <p:spPr>
            <a:xfrm>
              <a:off x="3838575" y="5383625"/>
              <a:ext cx="3351471" cy="785419"/>
            </a:xfrm>
            <a:prstGeom prst="line">
              <a:avLst/>
            </a:prstGeom>
            <a:ln w="127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16820433"/>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750" fill="hold"/>
                                        <p:tgtEl>
                                          <p:spTgt spid="6"/>
                                        </p:tgtEl>
                                        <p:attrNameLst>
                                          <p:attrName>ppt_w</p:attrName>
                                        </p:attrNameLst>
                                      </p:cBhvr>
                                      <p:tavLst>
                                        <p:tav tm="0">
                                          <p:val>
                                            <p:fltVal val="0"/>
                                          </p:val>
                                        </p:tav>
                                        <p:tav tm="100000">
                                          <p:val>
                                            <p:strVal val="#ppt_w"/>
                                          </p:val>
                                        </p:tav>
                                      </p:tavLst>
                                    </p:anim>
                                    <p:anim calcmode="lin" valueType="num">
                                      <p:cBhvr>
                                        <p:cTn id="8" dur="750" fill="hold"/>
                                        <p:tgtEl>
                                          <p:spTgt spid="6"/>
                                        </p:tgtEl>
                                        <p:attrNameLst>
                                          <p:attrName>ppt_h</p:attrName>
                                        </p:attrNameLst>
                                      </p:cBhvr>
                                      <p:tavLst>
                                        <p:tav tm="0">
                                          <p:val>
                                            <p:fltVal val="0"/>
                                          </p:val>
                                        </p:tav>
                                        <p:tav tm="100000">
                                          <p:val>
                                            <p:strVal val="#ppt_h"/>
                                          </p:val>
                                        </p:tav>
                                      </p:tavLst>
                                    </p:anim>
                                    <p:animEffect transition="in" filter="fade">
                                      <p:cBhvr>
                                        <p:cTn id="9" dur="750"/>
                                        <p:tgtEl>
                                          <p:spTgt spid="6"/>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28"/>
                                        </p:tgtEl>
                                        <p:attrNameLst>
                                          <p:attrName>style.visibility</p:attrName>
                                        </p:attrNameLst>
                                      </p:cBhvr>
                                      <p:to>
                                        <p:strVal val="visible"/>
                                      </p:to>
                                    </p:set>
                                    <p:anim calcmode="lin" valueType="num">
                                      <p:cBhvr>
                                        <p:cTn id="12" dur="750" fill="hold"/>
                                        <p:tgtEl>
                                          <p:spTgt spid="28"/>
                                        </p:tgtEl>
                                        <p:attrNameLst>
                                          <p:attrName>ppt_w</p:attrName>
                                        </p:attrNameLst>
                                      </p:cBhvr>
                                      <p:tavLst>
                                        <p:tav tm="0">
                                          <p:val>
                                            <p:fltVal val="0"/>
                                          </p:val>
                                        </p:tav>
                                        <p:tav tm="100000">
                                          <p:val>
                                            <p:strVal val="#ppt_w"/>
                                          </p:val>
                                        </p:tav>
                                      </p:tavLst>
                                    </p:anim>
                                    <p:anim calcmode="lin" valueType="num">
                                      <p:cBhvr>
                                        <p:cTn id="13" dur="750" fill="hold"/>
                                        <p:tgtEl>
                                          <p:spTgt spid="28"/>
                                        </p:tgtEl>
                                        <p:attrNameLst>
                                          <p:attrName>ppt_h</p:attrName>
                                        </p:attrNameLst>
                                      </p:cBhvr>
                                      <p:tavLst>
                                        <p:tav tm="0">
                                          <p:val>
                                            <p:fltVal val="0"/>
                                          </p:val>
                                        </p:tav>
                                        <p:tav tm="100000">
                                          <p:val>
                                            <p:strVal val="#ppt_h"/>
                                          </p:val>
                                        </p:tav>
                                      </p:tavLst>
                                    </p:anim>
                                    <p:animEffect transition="in" filter="fade">
                                      <p:cBhvr>
                                        <p:cTn id="14" dur="750"/>
                                        <p:tgtEl>
                                          <p:spTgt spid="28"/>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29"/>
                                        </p:tgtEl>
                                        <p:attrNameLst>
                                          <p:attrName>style.visibility</p:attrName>
                                        </p:attrNameLst>
                                      </p:cBhvr>
                                      <p:to>
                                        <p:strVal val="visible"/>
                                      </p:to>
                                    </p:set>
                                    <p:anim calcmode="lin" valueType="num">
                                      <p:cBhvr>
                                        <p:cTn id="17" dur="750" fill="hold"/>
                                        <p:tgtEl>
                                          <p:spTgt spid="29"/>
                                        </p:tgtEl>
                                        <p:attrNameLst>
                                          <p:attrName>ppt_w</p:attrName>
                                        </p:attrNameLst>
                                      </p:cBhvr>
                                      <p:tavLst>
                                        <p:tav tm="0">
                                          <p:val>
                                            <p:fltVal val="0"/>
                                          </p:val>
                                        </p:tav>
                                        <p:tav tm="100000">
                                          <p:val>
                                            <p:strVal val="#ppt_w"/>
                                          </p:val>
                                        </p:tav>
                                      </p:tavLst>
                                    </p:anim>
                                    <p:anim calcmode="lin" valueType="num">
                                      <p:cBhvr>
                                        <p:cTn id="18" dur="750" fill="hold"/>
                                        <p:tgtEl>
                                          <p:spTgt spid="29"/>
                                        </p:tgtEl>
                                        <p:attrNameLst>
                                          <p:attrName>ppt_h</p:attrName>
                                        </p:attrNameLst>
                                      </p:cBhvr>
                                      <p:tavLst>
                                        <p:tav tm="0">
                                          <p:val>
                                            <p:fltVal val="0"/>
                                          </p:val>
                                        </p:tav>
                                        <p:tav tm="100000">
                                          <p:val>
                                            <p:strVal val="#ppt_h"/>
                                          </p:val>
                                        </p:tav>
                                      </p:tavLst>
                                    </p:anim>
                                    <p:animEffect transition="in" filter="fade">
                                      <p:cBhvr>
                                        <p:cTn id="19" dur="750"/>
                                        <p:tgtEl>
                                          <p:spTgt spid="29"/>
                                        </p:tgtEl>
                                      </p:cBhvr>
                                    </p:animEffect>
                                  </p:childTnLst>
                                </p:cTn>
                              </p:par>
                            </p:childTnLst>
                          </p:cTn>
                        </p:par>
                        <p:par>
                          <p:cTn id="20" fill="hold">
                            <p:stCondLst>
                              <p:cond delay="1250"/>
                            </p:stCondLst>
                            <p:childTnLst>
                              <p:par>
                                <p:cTn id="21" presetID="2" presetClass="entr" presetSubtype="2" fill="hold" grpId="0" nodeType="after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500" fill="hold"/>
                                        <p:tgtEl>
                                          <p:spTgt spid="30"/>
                                        </p:tgtEl>
                                        <p:attrNameLst>
                                          <p:attrName>ppt_x</p:attrName>
                                        </p:attrNameLst>
                                      </p:cBhvr>
                                      <p:tavLst>
                                        <p:tav tm="0">
                                          <p:val>
                                            <p:strVal val="1+#ppt_w/2"/>
                                          </p:val>
                                        </p:tav>
                                        <p:tav tm="100000">
                                          <p:val>
                                            <p:strVal val="#ppt_x"/>
                                          </p:val>
                                        </p:tav>
                                      </p:tavLst>
                                    </p:anim>
                                    <p:anim calcmode="lin" valueType="num">
                                      <p:cBhvr additive="base">
                                        <p:cTn id="24" dur="500" fill="hold"/>
                                        <p:tgtEl>
                                          <p:spTgt spid="30"/>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50"/>
                                  </p:stCondLst>
                                  <p:childTnLst>
                                    <p:set>
                                      <p:cBhvr>
                                        <p:cTn id="26" dur="1" fill="hold">
                                          <p:stCondLst>
                                            <p:cond delay="0"/>
                                          </p:stCondLst>
                                        </p:cTn>
                                        <p:tgtEl>
                                          <p:spTgt spid="31"/>
                                        </p:tgtEl>
                                        <p:attrNameLst>
                                          <p:attrName>style.visibility</p:attrName>
                                        </p:attrNameLst>
                                      </p:cBhvr>
                                      <p:to>
                                        <p:strVal val="visible"/>
                                      </p:to>
                                    </p:set>
                                    <p:anim calcmode="lin" valueType="num">
                                      <p:cBhvr additive="base">
                                        <p:cTn id="27" dur="500" fill="hold"/>
                                        <p:tgtEl>
                                          <p:spTgt spid="31"/>
                                        </p:tgtEl>
                                        <p:attrNameLst>
                                          <p:attrName>ppt_x</p:attrName>
                                        </p:attrNameLst>
                                      </p:cBhvr>
                                      <p:tavLst>
                                        <p:tav tm="0">
                                          <p:val>
                                            <p:strVal val="1+#ppt_w/2"/>
                                          </p:val>
                                        </p:tav>
                                        <p:tav tm="100000">
                                          <p:val>
                                            <p:strVal val="#ppt_x"/>
                                          </p:val>
                                        </p:tav>
                                      </p:tavLst>
                                    </p:anim>
                                    <p:anim calcmode="lin" valueType="num">
                                      <p:cBhvr additive="base">
                                        <p:cTn id="28" dur="500" fill="hold"/>
                                        <p:tgtEl>
                                          <p:spTgt spid="31"/>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10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1+#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150"/>
                                  </p:stCondLst>
                                  <p:childTnLst>
                                    <p:set>
                                      <p:cBhvr>
                                        <p:cTn id="34" dur="1" fill="hold">
                                          <p:stCondLst>
                                            <p:cond delay="0"/>
                                          </p:stCondLst>
                                        </p:cTn>
                                        <p:tgtEl>
                                          <p:spTgt spid="33"/>
                                        </p:tgtEl>
                                        <p:attrNameLst>
                                          <p:attrName>style.visibility</p:attrName>
                                        </p:attrNameLst>
                                      </p:cBhvr>
                                      <p:to>
                                        <p:strVal val="visible"/>
                                      </p:to>
                                    </p:set>
                                    <p:anim calcmode="lin" valueType="num">
                                      <p:cBhvr additive="base">
                                        <p:cTn id="35" dur="500" fill="hold"/>
                                        <p:tgtEl>
                                          <p:spTgt spid="33"/>
                                        </p:tgtEl>
                                        <p:attrNameLst>
                                          <p:attrName>ppt_x</p:attrName>
                                        </p:attrNameLst>
                                      </p:cBhvr>
                                      <p:tavLst>
                                        <p:tav tm="0">
                                          <p:val>
                                            <p:strVal val="1+#ppt_w/2"/>
                                          </p:val>
                                        </p:tav>
                                        <p:tav tm="100000">
                                          <p:val>
                                            <p:strVal val="#ppt_x"/>
                                          </p:val>
                                        </p:tav>
                                      </p:tavLst>
                                    </p:anim>
                                    <p:anim calcmode="lin" valueType="num">
                                      <p:cBhvr additive="base">
                                        <p:cTn id="36" dur="500" fill="hold"/>
                                        <p:tgtEl>
                                          <p:spTgt spid="33"/>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200"/>
                                  </p:stCondLst>
                                  <p:childTnLst>
                                    <p:set>
                                      <p:cBhvr>
                                        <p:cTn id="38" dur="1" fill="hold">
                                          <p:stCondLst>
                                            <p:cond delay="0"/>
                                          </p:stCondLst>
                                        </p:cTn>
                                        <p:tgtEl>
                                          <p:spTgt spid="34"/>
                                        </p:tgtEl>
                                        <p:attrNameLst>
                                          <p:attrName>style.visibility</p:attrName>
                                        </p:attrNameLst>
                                      </p:cBhvr>
                                      <p:to>
                                        <p:strVal val="visible"/>
                                      </p:to>
                                    </p:set>
                                    <p:anim calcmode="lin" valueType="num">
                                      <p:cBhvr additive="base">
                                        <p:cTn id="39" dur="500" fill="hold"/>
                                        <p:tgtEl>
                                          <p:spTgt spid="34"/>
                                        </p:tgtEl>
                                        <p:attrNameLst>
                                          <p:attrName>ppt_x</p:attrName>
                                        </p:attrNameLst>
                                      </p:cBhvr>
                                      <p:tavLst>
                                        <p:tav tm="0">
                                          <p:val>
                                            <p:strVal val="1+#ppt_w/2"/>
                                          </p:val>
                                        </p:tav>
                                        <p:tav tm="100000">
                                          <p:val>
                                            <p:strVal val="#ppt_x"/>
                                          </p:val>
                                        </p:tav>
                                      </p:tavLst>
                                    </p:anim>
                                    <p:anim calcmode="lin" valueType="num">
                                      <p:cBhvr additive="base">
                                        <p:cTn id="40" dur="500" fill="hold"/>
                                        <p:tgtEl>
                                          <p:spTgt spid="34"/>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25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500" fill="hold"/>
                                        <p:tgtEl>
                                          <p:spTgt spid="35"/>
                                        </p:tgtEl>
                                        <p:attrNameLst>
                                          <p:attrName>ppt_x</p:attrName>
                                        </p:attrNameLst>
                                      </p:cBhvr>
                                      <p:tavLst>
                                        <p:tav tm="0">
                                          <p:val>
                                            <p:strVal val="1+#ppt_w/2"/>
                                          </p:val>
                                        </p:tav>
                                        <p:tav tm="100000">
                                          <p:val>
                                            <p:strVal val="#ppt_x"/>
                                          </p:val>
                                        </p:tav>
                                      </p:tavLst>
                                    </p:anim>
                                    <p:anim calcmode="lin" valueType="num">
                                      <p:cBhvr additive="base">
                                        <p:cTn id="44" dur="500" fill="hold"/>
                                        <p:tgtEl>
                                          <p:spTgt spid="35"/>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300"/>
                                  </p:stCondLst>
                                  <p:childTnLst>
                                    <p:set>
                                      <p:cBhvr>
                                        <p:cTn id="46" dur="1" fill="hold">
                                          <p:stCondLst>
                                            <p:cond delay="0"/>
                                          </p:stCondLst>
                                        </p:cTn>
                                        <p:tgtEl>
                                          <p:spTgt spid="36"/>
                                        </p:tgtEl>
                                        <p:attrNameLst>
                                          <p:attrName>style.visibility</p:attrName>
                                        </p:attrNameLst>
                                      </p:cBhvr>
                                      <p:to>
                                        <p:strVal val="visible"/>
                                      </p:to>
                                    </p:set>
                                    <p:anim calcmode="lin" valueType="num">
                                      <p:cBhvr additive="base">
                                        <p:cTn id="47" dur="500" fill="hold"/>
                                        <p:tgtEl>
                                          <p:spTgt spid="36"/>
                                        </p:tgtEl>
                                        <p:attrNameLst>
                                          <p:attrName>ppt_x</p:attrName>
                                        </p:attrNameLst>
                                      </p:cBhvr>
                                      <p:tavLst>
                                        <p:tav tm="0">
                                          <p:val>
                                            <p:strVal val="1+#ppt_w/2"/>
                                          </p:val>
                                        </p:tav>
                                        <p:tav tm="100000">
                                          <p:val>
                                            <p:strVal val="#ppt_x"/>
                                          </p:val>
                                        </p:tav>
                                      </p:tavLst>
                                    </p:anim>
                                    <p:anim calcmode="lin" valueType="num">
                                      <p:cBhvr additive="base">
                                        <p:cTn id="48" dur="500" fill="hold"/>
                                        <p:tgtEl>
                                          <p:spTgt spid="36"/>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350"/>
                                  </p:stCondLst>
                                  <p:childTnLst>
                                    <p:set>
                                      <p:cBhvr>
                                        <p:cTn id="50" dur="1" fill="hold">
                                          <p:stCondLst>
                                            <p:cond delay="0"/>
                                          </p:stCondLst>
                                        </p:cTn>
                                        <p:tgtEl>
                                          <p:spTgt spid="7"/>
                                        </p:tgtEl>
                                        <p:attrNameLst>
                                          <p:attrName>style.visibility</p:attrName>
                                        </p:attrNameLst>
                                      </p:cBhvr>
                                      <p:to>
                                        <p:strVal val="visible"/>
                                      </p:to>
                                    </p:set>
                                    <p:anim calcmode="lin" valueType="num">
                                      <p:cBhvr additive="base">
                                        <p:cTn id="51" dur="500" fill="hold"/>
                                        <p:tgtEl>
                                          <p:spTgt spid="7"/>
                                        </p:tgtEl>
                                        <p:attrNameLst>
                                          <p:attrName>ppt_x</p:attrName>
                                        </p:attrNameLst>
                                      </p:cBhvr>
                                      <p:tavLst>
                                        <p:tav tm="0">
                                          <p:val>
                                            <p:strVal val="1+#ppt_w/2"/>
                                          </p:val>
                                        </p:tav>
                                        <p:tav tm="100000">
                                          <p:val>
                                            <p:strVal val="#ppt_x"/>
                                          </p:val>
                                        </p:tav>
                                      </p:tavLst>
                                    </p:anim>
                                    <p:anim calcmode="lin" valueType="num">
                                      <p:cBhvr additive="base">
                                        <p:cTn id="52" dur="500" fill="hold"/>
                                        <p:tgtEl>
                                          <p:spTgt spid="7"/>
                                        </p:tgtEl>
                                        <p:attrNameLst>
                                          <p:attrName>ppt_y</p:attrName>
                                        </p:attrNameLst>
                                      </p:cBhvr>
                                      <p:tavLst>
                                        <p:tav tm="0">
                                          <p:val>
                                            <p:strVal val="#ppt_y"/>
                                          </p:val>
                                        </p:tav>
                                        <p:tav tm="100000">
                                          <p:val>
                                            <p:strVal val="#ppt_y"/>
                                          </p:val>
                                        </p:tav>
                                      </p:tavLst>
                                    </p:anim>
                                  </p:childTnLst>
                                </p:cTn>
                              </p:par>
                            </p:childTnLst>
                          </p:cTn>
                        </p:par>
                        <p:par>
                          <p:cTn id="53" fill="hold">
                            <p:stCondLst>
                              <p:cond delay="2100"/>
                            </p:stCondLst>
                            <p:childTnLst>
                              <p:par>
                                <p:cTn id="54" presetID="22" presetClass="entr" presetSubtype="8" fill="hold" nodeType="afterEffect">
                                  <p:stCondLst>
                                    <p:cond delay="0"/>
                                  </p:stCondLst>
                                  <p:childTnLst>
                                    <p:set>
                                      <p:cBhvr>
                                        <p:cTn id="55" dur="1" fill="hold">
                                          <p:stCondLst>
                                            <p:cond delay="0"/>
                                          </p:stCondLst>
                                        </p:cTn>
                                        <p:tgtEl>
                                          <p:spTgt spid="47"/>
                                        </p:tgtEl>
                                        <p:attrNameLst>
                                          <p:attrName>style.visibility</p:attrName>
                                        </p:attrNameLst>
                                      </p:cBhvr>
                                      <p:to>
                                        <p:strVal val="visible"/>
                                      </p:to>
                                    </p:set>
                                    <p:animEffect transition="in" filter="wipe(left)">
                                      <p:cBhvr>
                                        <p:cTn id="56" dur="1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8" grpId="0" animBg="1"/>
      <p:bldP spid="29" grpId="0" animBg="1"/>
      <p:bldP spid="30" grpId="0"/>
      <p:bldP spid="31" grpId="0"/>
      <p:bldP spid="32" grpId="0"/>
      <p:bldP spid="33" grpId="0"/>
      <p:bldP spid="34" grpId="0"/>
      <p:bldP spid="35" grpId="0"/>
      <p:bldP spid="3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00E71F6B-55B0-470E-B961-5B8511D9F274}"/>
              </a:ext>
            </a:extLst>
          </p:cNvPr>
          <p:cNvSpPr>
            <a:spLocks noGrp="1"/>
          </p:cNvSpPr>
          <p:nvPr>
            <p:ph type="title"/>
          </p:nvPr>
        </p:nvSpPr>
        <p:spPr>
          <a:xfrm>
            <a:off x="8167552" y="1280753"/>
            <a:ext cx="1354217" cy="4514056"/>
          </a:xfrm>
        </p:spPr>
        <p:txBody>
          <a:bodyPr/>
          <a:lstStyle/>
          <a:p>
            <a:r>
              <a:rPr lang="zh-CN" altLang="en-US" dirty="0"/>
              <a:t>考点演练</a:t>
            </a:r>
          </a:p>
        </p:txBody>
      </p:sp>
      <p:sp>
        <p:nvSpPr>
          <p:cNvPr id="8" name="文本占位符 7">
            <a:extLst>
              <a:ext uri="{FF2B5EF4-FFF2-40B4-BE49-F238E27FC236}">
                <a16:creationId xmlns:a16="http://schemas.microsoft.com/office/drawing/2014/main" id="{0DD62DCD-7A08-4FAF-BF13-20C395C802B3}"/>
              </a:ext>
            </a:extLst>
          </p:cNvPr>
          <p:cNvSpPr>
            <a:spLocks noGrp="1"/>
          </p:cNvSpPr>
          <p:nvPr>
            <p:ph type="body" sz="quarter" idx="10"/>
          </p:nvPr>
        </p:nvSpPr>
        <p:spPr/>
        <p:txBody>
          <a:bodyPr/>
          <a:lstStyle/>
          <a:p>
            <a:r>
              <a:rPr lang="zh-CN" altLang="en-US" dirty="0"/>
              <a:t>第四部分</a:t>
            </a:r>
          </a:p>
        </p:txBody>
      </p:sp>
    </p:spTree>
    <p:extLst>
      <p:ext uri="{BB962C8B-B14F-4D97-AF65-F5344CB8AC3E}">
        <p14:creationId xmlns:p14="http://schemas.microsoft.com/office/powerpoint/2010/main" val="312289130"/>
      </p:ext>
    </p:extLst>
  </p:cSld>
  <p:clrMapOvr>
    <a:masterClrMapping/>
  </p:clrMapOvr>
  <mc:AlternateContent xmlns:mc="http://schemas.openxmlformats.org/markup-compatibility/2006">
    <mc:Choice xmlns:p14="http://schemas.microsoft.com/office/powerpoint/2010/main" Requires="p14">
      <p:transition spd="slow" p14:dur="1600" advTm="4000">
        <p:blinds dir="vert"/>
      </p:transition>
    </mc:Choice>
    <mc:Fallback>
      <p:transition spd="slow" advTm="4000">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B566570-73B4-42DF-A24F-F7DC1AB2D73F}"/>
              </a:ext>
            </a:extLst>
          </p:cNvPr>
          <p:cNvSpPr>
            <a:spLocks noGrp="1"/>
          </p:cNvSpPr>
          <p:nvPr>
            <p:ph type="body" sz="quarter" idx="10"/>
          </p:nvPr>
        </p:nvSpPr>
        <p:spPr>
          <a:xfrm>
            <a:off x="5297230" y="928916"/>
            <a:ext cx="1826141" cy="535531"/>
          </a:xfrm>
        </p:spPr>
        <p:txBody>
          <a:bodyPr/>
          <a:lstStyle/>
          <a:p>
            <a:r>
              <a:rPr lang="zh-CN" altLang="en-US" dirty="0"/>
              <a:t>知识梳理</a:t>
            </a:r>
          </a:p>
        </p:txBody>
      </p:sp>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a:xfrm>
            <a:off x="776883" y="120382"/>
            <a:ext cx="2236510" cy="646331"/>
          </a:xfrm>
        </p:spPr>
        <p:txBody>
          <a:bodyPr/>
          <a:lstStyle/>
          <a:p>
            <a:r>
              <a:rPr lang="zh-CN" altLang="en-US" dirty="0"/>
              <a:t>考点演练</a:t>
            </a:r>
          </a:p>
        </p:txBody>
      </p:sp>
      <p:sp>
        <p:nvSpPr>
          <p:cNvPr id="6" name="椭圆 5">
            <a:extLst>
              <a:ext uri="{FF2B5EF4-FFF2-40B4-BE49-F238E27FC236}">
                <a16:creationId xmlns:a16="http://schemas.microsoft.com/office/drawing/2014/main" id="{3438DD13-829B-4AFC-A84C-C8289A4F8665}"/>
              </a:ext>
            </a:extLst>
          </p:cNvPr>
          <p:cNvSpPr/>
          <p:nvPr/>
        </p:nvSpPr>
        <p:spPr>
          <a:xfrm>
            <a:off x="1615757" y="3033235"/>
            <a:ext cx="1416686" cy="1416686"/>
          </a:xfrm>
          <a:prstGeom prst="ellipse">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3600" dirty="0"/>
              <a:t>气团</a:t>
            </a:r>
          </a:p>
        </p:txBody>
      </p:sp>
      <p:sp>
        <p:nvSpPr>
          <p:cNvPr id="7" name="椭圆 6">
            <a:extLst>
              <a:ext uri="{FF2B5EF4-FFF2-40B4-BE49-F238E27FC236}">
                <a16:creationId xmlns:a16="http://schemas.microsoft.com/office/drawing/2014/main" id="{FBA04811-22AB-487F-8EA2-6F2FFC16E7BC}"/>
              </a:ext>
            </a:extLst>
          </p:cNvPr>
          <p:cNvSpPr/>
          <p:nvPr/>
        </p:nvSpPr>
        <p:spPr>
          <a:xfrm>
            <a:off x="3712627" y="2537935"/>
            <a:ext cx="990600" cy="990600"/>
          </a:xfrm>
          <a:prstGeom prst="ellipse">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2000" spc="-300" dirty="0"/>
              <a:t>冷气团</a:t>
            </a:r>
          </a:p>
        </p:txBody>
      </p:sp>
      <p:sp>
        <p:nvSpPr>
          <p:cNvPr id="8" name="椭圆 7">
            <a:extLst>
              <a:ext uri="{FF2B5EF4-FFF2-40B4-BE49-F238E27FC236}">
                <a16:creationId xmlns:a16="http://schemas.microsoft.com/office/drawing/2014/main" id="{2331EE22-3249-4C06-BE18-7CE3295DCC27}"/>
              </a:ext>
            </a:extLst>
          </p:cNvPr>
          <p:cNvSpPr/>
          <p:nvPr/>
        </p:nvSpPr>
        <p:spPr>
          <a:xfrm>
            <a:off x="3712627" y="3954621"/>
            <a:ext cx="990600" cy="990600"/>
          </a:xfrm>
          <a:prstGeom prst="ellipse">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2000" spc="-300" dirty="0"/>
              <a:t>暖气团</a:t>
            </a:r>
          </a:p>
        </p:txBody>
      </p:sp>
      <p:sp>
        <p:nvSpPr>
          <p:cNvPr id="9" name="箭头: 右 8">
            <a:extLst>
              <a:ext uri="{FF2B5EF4-FFF2-40B4-BE49-F238E27FC236}">
                <a16:creationId xmlns:a16="http://schemas.microsoft.com/office/drawing/2014/main" id="{BD154D78-ACB4-4D26-AD22-2B792A7B604D}"/>
              </a:ext>
            </a:extLst>
          </p:cNvPr>
          <p:cNvSpPr/>
          <p:nvPr/>
        </p:nvSpPr>
        <p:spPr>
          <a:xfrm>
            <a:off x="4829637" y="3198653"/>
            <a:ext cx="1627558" cy="1085850"/>
          </a:xfrm>
          <a:prstGeom prst="rightArrow">
            <a:avLst/>
          </a:prstGeom>
          <a:gradFill>
            <a:gsLst>
              <a:gs pos="100000">
                <a:schemeClr val="accent1">
                  <a:lumMod val="5000"/>
                  <a:lumOff val="95000"/>
                </a:schemeClr>
              </a:gs>
              <a:gs pos="0">
                <a:schemeClr val="accent1">
                  <a:lumMod val="30000"/>
                  <a:lumOff val="70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2400" dirty="0">
                <a:solidFill>
                  <a:schemeClr val="tx1"/>
                </a:solidFill>
              </a:rPr>
              <a:t>相遇</a:t>
            </a:r>
          </a:p>
        </p:txBody>
      </p:sp>
      <p:sp>
        <p:nvSpPr>
          <p:cNvPr id="10" name="平行四边形 9">
            <a:extLst>
              <a:ext uri="{FF2B5EF4-FFF2-40B4-BE49-F238E27FC236}">
                <a16:creationId xmlns:a16="http://schemas.microsoft.com/office/drawing/2014/main" id="{FCE428E1-6D88-4693-83A2-EC7EE6509DCF}"/>
              </a:ext>
            </a:extLst>
          </p:cNvPr>
          <p:cNvSpPr/>
          <p:nvPr/>
        </p:nvSpPr>
        <p:spPr>
          <a:xfrm>
            <a:off x="6584568" y="3112928"/>
            <a:ext cx="1257300" cy="1257300"/>
          </a:xfrm>
          <a:prstGeom prst="parallelogram">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eaVert" wrap="square" lIns="0" tIns="0" rIns="0" bIns="0" numCol="1" spcCol="0" rtlCol="0" fromWordArt="0" anchor="ctr" anchorCtr="0" forceAA="0" compatLnSpc="1">
            <a:prstTxWarp prst="textNoShape">
              <a:avLst/>
            </a:prstTxWarp>
            <a:noAutofit/>
          </a:bodyPr>
          <a:lstStyle/>
          <a:p>
            <a:pPr algn="ctr"/>
            <a:r>
              <a:rPr lang="zh-CN" altLang="en-US" sz="2800" dirty="0"/>
              <a:t>锋面</a:t>
            </a:r>
          </a:p>
        </p:txBody>
      </p:sp>
      <p:sp>
        <p:nvSpPr>
          <p:cNvPr id="11" name="左大括号 10">
            <a:extLst>
              <a:ext uri="{FF2B5EF4-FFF2-40B4-BE49-F238E27FC236}">
                <a16:creationId xmlns:a16="http://schemas.microsoft.com/office/drawing/2014/main" id="{D5657161-832E-4D24-8FC5-DF282244C7F8}"/>
              </a:ext>
            </a:extLst>
          </p:cNvPr>
          <p:cNvSpPr/>
          <p:nvPr/>
        </p:nvSpPr>
        <p:spPr>
          <a:xfrm>
            <a:off x="8119407" y="2489041"/>
            <a:ext cx="272739" cy="2543175"/>
          </a:xfrm>
          <a:prstGeom prst="leftBrace">
            <a:avLst>
              <a:gd name="adj1" fmla="val 67895"/>
              <a:gd name="adj2"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13" name="直接连接符 12">
            <a:extLst>
              <a:ext uri="{FF2B5EF4-FFF2-40B4-BE49-F238E27FC236}">
                <a16:creationId xmlns:a16="http://schemas.microsoft.com/office/drawing/2014/main" id="{86F485BF-F7CA-489B-8328-1D0677E9855E}"/>
              </a:ext>
            </a:extLst>
          </p:cNvPr>
          <p:cNvCxnSpPr>
            <a:cxnSpLocks/>
            <a:stCxn id="6" idx="6"/>
            <a:endCxn id="7" idx="2"/>
          </p:cNvCxnSpPr>
          <p:nvPr/>
        </p:nvCxnSpPr>
        <p:spPr>
          <a:xfrm flipV="1">
            <a:off x="3032443" y="3033235"/>
            <a:ext cx="680184" cy="70834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8ED75F2D-7EB4-4963-B987-01F8729BCFBA}"/>
              </a:ext>
            </a:extLst>
          </p:cNvPr>
          <p:cNvCxnSpPr>
            <a:stCxn id="6" idx="6"/>
            <a:endCxn id="8" idx="2"/>
          </p:cNvCxnSpPr>
          <p:nvPr/>
        </p:nvCxnSpPr>
        <p:spPr>
          <a:xfrm>
            <a:off x="3032443" y="3741578"/>
            <a:ext cx="680184" cy="70834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矩形: 圆角 16">
            <a:extLst>
              <a:ext uri="{FF2B5EF4-FFF2-40B4-BE49-F238E27FC236}">
                <a16:creationId xmlns:a16="http://schemas.microsoft.com/office/drawing/2014/main" id="{F42046DB-E5D4-4D10-8832-28ADF8113E7E}"/>
              </a:ext>
            </a:extLst>
          </p:cNvPr>
          <p:cNvSpPr/>
          <p:nvPr/>
        </p:nvSpPr>
        <p:spPr>
          <a:xfrm>
            <a:off x="8640480" y="2430953"/>
            <a:ext cx="1858973" cy="422593"/>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t>冷锋</a:t>
            </a:r>
          </a:p>
        </p:txBody>
      </p:sp>
      <p:sp>
        <p:nvSpPr>
          <p:cNvPr id="18" name="矩形: 圆角 17">
            <a:extLst>
              <a:ext uri="{FF2B5EF4-FFF2-40B4-BE49-F238E27FC236}">
                <a16:creationId xmlns:a16="http://schemas.microsoft.com/office/drawing/2014/main" id="{FF72F301-A52D-4673-A840-E64E3AFB2BFF}"/>
              </a:ext>
            </a:extLst>
          </p:cNvPr>
          <p:cNvSpPr/>
          <p:nvPr/>
        </p:nvSpPr>
        <p:spPr>
          <a:xfrm>
            <a:off x="8640480" y="3530281"/>
            <a:ext cx="1858973" cy="422593"/>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t>暖风</a:t>
            </a:r>
          </a:p>
        </p:txBody>
      </p:sp>
      <p:sp>
        <p:nvSpPr>
          <p:cNvPr id="19" name="矩形: 圆角 18">
            <a:extLst>
              <a:ext uri="{FF2B5EF4-FFF2-40B4-BE49-F238E27FC236}">
                <a16:creationId xmlns:a16="http://schemas.microsoft.com/office/drawing/2014/main" id="{68F2E42A-36A1-4872-9EB3-2612BF02F8FA}"/>
              </a:ext>
            </a:extLst>
          </p:cNvPr>
          <p:cNvSpPr/>
          <p:nvPr/>
        </p:nvSpPr>
        <p:spPr>
          <a:xfrm>
            <a:off x="8640480" y="4629610"/>
            <a:ext cx="1858973" cy="422593"/>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t>准静止锋</a:t>
            </a:r>
          </a:p>
        </p:txBody>
      </p:sp>
    </p:spTree>
    <p:extLst>
      <p:ext uri="{BB962C8B-B14F-4D97-AF65-F5344CB8AC3E}">
        <p14:creationId xmlns:p14="http://schemas.microsoft.com/office/powerpoint/2010/main" val="307852459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par>
                                <p:cTn id="16" presetID="22" presetClass="entr" presetSubtype="8"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left)">
                                      <p:cBhvr>
                                        <p:cTn id="18" dur="500"/>
                                        <p:tgtEl>
                                          <p:spTgt spid="13"/>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fltVal val="0"/>
                                          </p:val>
                                        </p:tav>
                                        <p:tav tm="100000">
                                          <p:val>
                                            <p:strVal val="#ppt_w"/>
                                          </p:val>
                                        </p:tav>
                                      </p:tavLst>
                                    </p:anim>
                                    <p:anim calcmode="lin" valueType="num">
                                      <p:cBhvr>
                                        <p:cTn id="23" dur="500" fill="hold"/>
                                        <p:tgtEl>
                                          <p:spTgt spid="8"/>
                                        </p:tgtEl>
                                        <p:attrNameLst>
                                          <p:attrName>ppt_h</p:attrName>
                                        </p:attrNameLst>
                                      </p:cBhvr>
                                      <p:tavLst>
                                        <p:tav tm="0">
                                          <p:val>
                                            <p:fltVal val="0"/>
                                          </p:val>
                                        </p:tav>
                                        <p:tav tm="100000">
                                          <p:val>
                                            <p:strVal val="#ppt_h"/>
                                          </p:val>
                                        </p:tav>
                                      </p:tavLst>
                                    </p:anim>
                                    <p:animEffect transition="in" filter="fade">
                                      <p:cBhvr>
                                        <p:cTn id="24" dur="500"/>
                                        <p:tgtEl>
                                          <p:spTgt spid="8"/>
                                        </p:tgtEl>
                                      </p:cBhvr>
                                    </p:animEffect>
                                  </p:childTnLst>
                                </p:cTn>
                              </p:par>
                              <p:par>
                                <p:cTn id="25" presetID="22" presetClass="entr" presetSubtype="8"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500"/>
                                        <p:tgtEl>
                                          <p:spTgt spid="15"/>
                                        </p:tgtEl>
                                      </p:cBhvr>
                                    </p:animEffect>
                                  </p:childTnLst>
                                </p:cTn>
                              </p:par>
                            </p:childTnLst>
                          </p:cTn>
                        </p:par>
                        <p:par>
                          <p:cTn id="28" fill="hold">
                            <p:stCondLst>
                              <p:cond delay="1500"/>
                            </p:stCondLst>
                            <p:childTnLst>
                              <p:par>
                                <p:cTn id="29" presetID="55" presetClass="entr" presetSubtype="0"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1000" fill="hold"/>
                                        <p:tgtEl>
                                          <p:spTgt spid="10"/>
                                        </p:tgtEl>
                                        <p:attrNameLst>
                                          <p:attrName>ppt_w</p:attrName>
                                        </p:attrNameLst>
                                      </p:cBhvr>
                                      <p:tavLst>
                                        <p:tav tm="0">
                                          <p:val>
                                            <p:strVal val="#ppt_w*0.70"/>
                                          </p:val>
                                        </p:tav>
                                        <p:tav tm="100000">
                                          <p:val>
                                            <p:strVal val="#ppt_w"/>
                                          </p:val>
                                        </p:tav>
                                      </p:tavLst>
                                    </p:anim>
                                    <p:anim calcmode="lin" valueType="num">
                                      <p:cBhvr>
                                        <p:cTn id="32" dur="1000" fill="hold"/>
                                        <p:tgtEl>
                                          <p:spTgt spid="10"/>
                                        </p:tgtEl>
                                        <p:attrNameLst>
                                          <p:attrName>ppt_h</p:attrName>
                                        </p:attrNameLst>
                                      </p:cBhvr>
                                      <p:tavLst>
                                        <p:tav tm="0">
                                          <p:val>
                                            <p:strVal val="#ppt_h"/>
                                          </p:val>
                                        </p:tav>
                                        <p:tav tm="100000">
                                          <p:val>
                                            <p:strVal val="#ppt_h"/>
                                          </p:val>
                                        </p:tav>
                                      </p:tavLst>
                                    </p:anim>
                                    <p:animEffect transition="in" filter="fade">
                                      <p:cBhvr>
                                        <p:cTn id="33" dur="1000"/>
                                        <p:tgtEl>
                                          <p:spTgt spid="10"/>
                                        </p:tgtEl>
                                      </p:cBhvr>
                                    </p:animEffect>
                                  </p:childTnLst>
                                </p:cTn>
                              </p:par>
                              <p:par>
                                <p:cTn id="34" presetID="12" presetClass="entr" presetSubtype="8"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p:tgtEl>
                                          <p:spTgt spid="9"/>
                                        </p:tgtEl>
                                        <p:attrNameLst>
                                          <p:attrName>ppt_x</p:attrName>
                                        </p:attrNameLst>
                                      </p:cBhvr>
                                      <p:tavLst>
                                        <p:tav tm="0">
                                          <p:val>
                                            <p:strVal val="#ppt_x-#ppt_w*1.125000"/>
                                          </p:val>
                                        </p:tav>
                                        <p:tav tm="100000">
                                          <p:val>
                                            <p:strVal val="#ppt_x"/>
                                          </p:val>
                                        </p:tav>
                                      </p:tavLst>
                                    </p:anim>
                                    <p:animEffect transition="in" filter="wipe(right)">
                                      <p:cBhvr>
                                        <p:cTn id="37" dur="500"/>
                                        <p:tgtEl>
                                          <p:spTgt spid="9"/>
                                        </p:tgtEl>
                                      </p:cBhvr>
                                    </p:animEffect>
                                  </p:childTnLst>
                                </p:cTn>
                              </p:par>
                            </p:childTnLst>
                          </p:cTn>
                        </p:par>
                        <p:par>
                          <p:cTn id="38" fill="hold">
                            <p:stCondLst>
                              <p:cond delay="2500"/>
                            </p:stCondLst>
                            <p:childTnLst>
                              <p:par>
                                <p:cTn id="39" presetID="16" presetClass="entr" presetSubtype="42" fill="hold" grpId="0" nodeType="after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barn(outHorizontal)">
                                      <p:cBhvr>
                                        <p:cTn id="41" dur="500"/>
                                        <p:tgtEl>
                                          <p:spTgt spid="11"/>
                                        </p:tgtEl>
                                      </p:cBhvr>
                                    </p:animEffect>
                                  </p:childTnLst>
                                </p:cTn>
                              </p:par>
                            </p:childTnLst>
                          </p:cTn>
                        </p:par>
                        <p:par>
                          <p:cTn id="42" fill="hold">
                            <p:stCondLst>
                              <p:cond delay="3000"/>
                            </p:stCondLst>
                            <p:childTnLst>
                              <p:par>
                                <p:cTn id="43" presetID="2" presetClass="entr" presetSubtype="2" decel="100000" fill="hold" grpId="0" nodeType="afterEffect">
                                  <p:stCondLst>
                                    <p:cond delay="0"/>
                                  </p:stCondLst>
                                  <p:childTnLst>
                                    <p:set>
                                      <p:cBhvr>
                                        <p:cTn id="44" dur="1" fill="hold">
                                          <p:stCondLst>
                                            <p:cond delay="0"/>
                                          </p:stCondLst>
                                        </p:cTn>
                                        <p:tgtEl>
                                          <p:spTgt spid="17"/>
                                        </p:tgtEl>
                                        <p:attrNameLst>
                                          <p:attrName>style.visibility</p:attrName>
                                        </p:attrNameLst>
                                      </p:cBhvr>
                                      <p:to>
                                        <p:strVal val="visible"/>
                                      </p:to>
                                    </p:set>
                                    <p:anim calcmode="lin" valueType="num">
                                      <p:cBhvr additive="base">
                                        <p:cTn id="45" dur="750" fill="hold"/>
                                        <p:tgtEl>
                                          <p:spTgt spid="17"/>
                                        </p:tgtEl>
                                        <p:attrNameLst>
                                          <p:attrName>ppt_x</p:attrName>
                                        </p:attrNameLst>
                                      </p:cBhvr>
                                      <p:tavLst>
                                        <p:tav tm="0">
                                          <p:val>
                                            <p:strVal val="1+#ppt_w/2"/>
                                          </p:val>
                                        </p:tav>
                                        <p:tav tm="100000">
                                          <p:val>
                                            <p:strVal val="#ppt_x"/>
                                          </p:val>
                                        </p:tav>
                                      </p:tavLst>
                                    </p:anim>
                                    <p:anim calcmode="lin" valueType="num">
                                      <p:cBhvr additive="base">
                                        <p:cTn id="46" dur="750" fill="hold"/>
                                        <p:tgtEl>
                                          <p:spTgt spid="17"/>
                                        </p:tgtEl>
                                        <p:attrNameLst>
                                          <p:attrName>ppt_y</p:attrName>
                                        </p:attrNameLst>
                                      </p:cBhvr>
                                      <p:tavLst>
                                        <p:tav tm="0">
                                          <p:val>
                                            <p:strVal val="#ppt_y"/>
                                          </p:val>
                                        </p:tav>
                                        <p:tav tm="100000">
                                          <p:val>
                                            <p:strVal val="#ppt_y"/>
                                          </p:val>
                                        </p:tav>
                                      </p:tavLst>
                                    </p:anim>
                                  </p:childTnLst>
                                </p:cTn>
                              </p:par>
                              <p:par>
                                <p:cTn id="47" presetID="2" presetClass="entr" presetSubtype="2" decel="100000"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anim calcmode="lin" valueType="num">
                                      <p:cBhvr additive="base">
                                        <p:cTn id="49" dur="750" fill="hold"/>
                                        <p:tgtEl>
                                          <p:spTgt spid="18"/>
                                        </p:tgtEl>
                                        <p:attrNameLst>
                                          <p:attrName>ppt_x</p:attrName>
                                        </p:attrNameLst>
                                      </p:cBhvr>
                                      <p:tavLst>
                                        <p:tav tm="0">
                                          <p:val>
                                            <p:strVal val="1+#ppt_w/2"/>
                                          </p:val>
                                        </p:tav>
                                        <p:tav tm="100000">
                                          <p:val>
                                            <p:strVal val="#ppt_x"/>
                                          </p:val>
                                        </p:tav>
                                      </p:tavLst>
                                    </p:anim>
                                    <p:anim calcmode="lin" valueType="num">
                                      <p:cBhvr additive="base">
                                        <p:cTn id="50" dur="750" fill="hold"/>
                                        <p:tgtEl>
                                          <p:spTgt spid="18"/>
                                        </p:tgtEl>
                                        <p:attrNameLst>
                                          <p:attrName>ppt_y</p:attrName>
                                        </p:attrNameLst>
                                      </p:cBhvr>
                                      <p:tavLst>
                                        <p:tav tm="0">
                                          <p:val>
                                            <p:strVal val="#ppt_y"/>
                                          </p:val>
                                        </p:tav>
                                        <p:tav tm="100000">
                                          <p:val>
                                            <p:strVal val="#ppt_y"/>
                                          </p:val>
                                        </p:tav>
                                      </p:tavLst>
                                    </p:anim>
                                  </p:childTnLst>
                                </p:cTn>
                              </p:par>
                              <p:par>
                                <p:cTn id="51" presetID="2" presetClass="entr" presetSubtype="2" decel="100000"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 calcmode="lin" valueType="num">
                                      <p:cBhvr additive="base">
                                        <p:cTn id="53" dur="750" fill="hold"/>
                                        <p:tgtEl>
                                          <p:spTgt spid="19"/>
                                        </p:tgtEl>
                                        <p:attrNameLst>
                                          <p:attrName>ppt_x</p:attrName>
                                        </p:attrNameLst>
                                      </p:cBhvr>
                                      <p:tavLst>
                                        <p:tav tm="0">
                                          <p:val>
                                            <p:strVal val="1+#ppt_w/2"/>
                                          </p:val>
                                        </p:tav>
                                        <p:tav tm="100000">
                                          <p:val>
                                            <p:strVal val="#ppt_x"/>
                                          </p:val>
                                        </p:tav>
                                      </p:tavLst>
                                    </p:anim>
                                    <p:anim calcmode="lin" valueType="num">
                                      <p:cBhvr additive="base">
                                        <p:cTn id="54" dur="75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7" grpId="0" animBg="1"/>
      <p:bldP spid="18"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p:txBody>
          <a:bodyPr/>
          <a:lstStyle/>
          <a:p>
            <a:r>
              <a:rPr lang="zh-CN" altLang="en-US" dirty="0"/>
              <a:t>考点演练</a:t>
            </a:r>
          </a:p>
        </p:txBody>
      </p:sp>
      <p:pic>
        <p:nvPicPr>
          <p:cNvPr id="23" name="图片 22">
            <a:extLst>
              <a:ext uri="{FF2B5EF4-FFF2-40B4-BE49-F238E27FC236}">
                <a16:creationId xmlns:a16="http://schemas.microsoft.com/office/drawing/2014/main" id="{78C4BE96-C8F9-4F60-AFDA-95DC88B0E6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1637869"/>
            <a:ext cx="383242" cy="391952"/>
          </a:xfrm>
          <a:prstGeom prst="rect">
            <a:avLst/>
          </a:prstGeom>
        </p:spPr>
      </p:pic>
      <p:sp>
        <p:nvSpPr>
          <p:cNvPr id="24" name="矩形 23">
            <a:extLst>
              <a:ext uri="{FF2B5EF4-FFF2-40B4-BE49-F238E27FC236}">
                <a16:creationId xmlns:a16="http://schemas.microsoft.com/office/drawing/2014/main" id="{0E3E8DD6-55D6-4D01-BEB3-28263374DE60}"/>
              </a:ext>
            </a:extLst>
          </p:cNvPr>
          <p:cNvSpPr/>
          <p:nvPr/>
        </p:nvSpPr>
        <p:spPr>
          <a:xfrm>
            <a:off x="2212791" y="1603013"/>
            <a:ext cx="5416868" cy="461665"/>
          </a:xfrm>
          <a:prstGeom prst="rect">
            <a:avLst/>
          </a:prstGeom>
        </p:spPr>
        <p:txBody>
          <a:bodyPr wrap="none">
            <a:spAutoFit/>
          </a:bodyPr>
          <a:lstStyle/>
          <a:p>
            <a:r>
              <a:rPr lang="zh-CN" altLang="en-US" sz="2400" dirty="0">
                <a:solidFill>
                  <a:srgbClr val="2E83AC"/>
                </a:solidFill>
              </a:rPr>
              <a:t>暖锋与冷锋天气的共同特点是（　　）</a:t>
            </a:r>
          </a:p>
        </p:txBody>
      </p:sp>
      <p:sp>
        <p:nvSpPr>
          <p:cNvPr id="11" name="矩形 28675">
            <a:extLst>
              <a:ext uri="{FF2B5EF4-FFF2-40B4-BE49-F238E27FC236}">
                <a16:creationId xmlns:a16="http://schemas.microsoft.com/office/drawing/2014/main" id="{807E8F16-F67E-4166-84C5-73777F1EC814}"/>
              </a:ext>
            </a:extLst>
          </p:cNvPr>
          <p:cNvSpPr>
            <a:spLocks noChangeArrowheads="1"/>
          </p:cNvSpPr>
          <p:nvPr/>
        </p:nvSpPr>
        <p:spPr bwMode="auto">
          <a:xfrm>
            <a:off x="6584159" y="1312864"/>
            <a:ext cx="511679" cy="826380"/>
          </a:xfrm>
          <a:prstGeom prst="rect">
            <a:avLst/>
          </a:prstGeom>
        </p:spPr>
        <p:txBody>
          <a:bodyPr wrap="none">
            <a:spAutoFit/>
          </a:bodyPr>
          <a:lstStyle/>
          <a:p>
            <a:pPr>
              <a:lnSpc>
                <a:spcPct val="150000"/>
              </a:lnSpc>
            </a:pPr>
            <a:r>
              <a:rPr lang="en-US" altLang="zh-CN" sz="3600" dirty="0">
                <a:solidFill>
                  <a:schemeClr val="accent2"/>
                </a:solidFill>
              </a:rPr>
              <a:t>B</a:t>
            </a:r>
            <a:endParaRPr lang="zh-CN" altLang="en-US" sz="3600" dirty="0">
              <a:solidFill>
                <a:schemeClr val="accent2"/>
              </a:solidFill>
            </a:endParaRPr>
          </a:p>
        </p:txBody>
      </p:sp>
      <p:sp>
        <p:nvSpPr>
          <p:cNvPr id="12" name="文本框 29698">
            <a:extLst>
              <a:ext uri="{FF2B5EF4-FFF2-40B4-BE49-F238E27FC236}">
                <a16:creationId xmlns:a16="http://schemas.microsoft.com/office/drawing/2014/main" id="{A1FAB15C-435E-41E9-9E41-70F58678EC02}"/>
              </a:ext>
            </a:extLst>
          </p:cNvPr>
          <p:cNvSpPr txBox="1">
            <a:spLocks noChangeArrowheads="1"/>
          </p:cNvSpPr>
          <p:nvPr/>
        </p:nvSpPr>
        <p:spPr bwMode="auto">
          <a:xfrm>
            <a:off x="2278380" y="2231994"/>
            <a:ext cx="3132589" cy="461665"/>
          </a:xfrm>
          <a:prstGeom prst="rect">
            <a:avLst/>
          </a:prstGeom>
        </p:spPr>
        <p:txBody>
          <a:bodyPr wrap="none">
            <a:spAutoFit/>
          </a:bodyPr>
          <a:lstStyle>
            <a:defPPr>
              <a:defRPr lang="zh-CN"/>
            </a:defPPr>
            <a:lvl1pPr>
              <a:defRPr sz="2400">
                <a:solidFill>
                  <a:srgbClr val="2E83AC"/>
                </a:solidFill>
              </a:defRPr>
            </a:lvl1pPr>
          </a:lstStyle>
          <a:p>
            <a:r>
              <a:rPr lang="en-US" altLang="zh-CN" dirty="0"/>
              <a:t>A. </a:t>
            </a:r>
            <a:r>
              <a:rPr lang="zh-CN" altLang="en-US" dirty="0"/>
              <a:t>过境时无云雨现象</a:t>
            </a:r>
          </a:p>
        </p:txBody>
      </p:sp>
      <p:sp>
        <p:nvSpPr>
          <p:cNvPr id="13" name="文本框 29699">
            <a:extLst>
              <a:ext uri="{FF2B5EF4-FFF2-40B4-BE49-F238E27FC236}">
                <a16:creationId xmlns:a16="http://schemas.microsoft.com/office/drawing/2014/main" id="{AED442A5-9F20-4BDA-8E75-745B3C36C941}"/>
              </a:ext>
            </a:extLst>
          </p:cNvPr>
          <p:cNvSpPr txBox="1">
            <a:spLocks noChangeArrowheads="1"/>
          </p:cNvSpPr>
          <p:nvPr/>
        </p:nvSpPr>
        <p:spPr bwMode="auto">
          <a:xfrm>
            <a:off x="6440805" y="2231994"/>
            <a:ext cx="2803973" cy="461665"/>
          </a:xfrm>
          <a:prstGeom prst="rect">
            <a:avLst/>
          </a:prstGeom>
        </p:spPr>
        <p:txBody>
          <a:bodyPr wrap="none">
            <a:spAutoFit/>
          </a:bodyPr>
          <a:lstStyle>
            <a:defPPr>
              <a:defRPr lang="zh-CN"/>
            </a:defPPr>
            <a:lvl1pPr>
              <a:defRPr sz="2400">
                <a:solidFill>
                  <a:srgbClr val="2E83AC"/>
                </a:solidFill>
              </a:defRPr>
            </a:lvl1pPr>
          </a:lstStyle>
          <a:p>
            <a:r>
              <a:rPr lang="en-US" altLang="zh-CN" dirty="0"/>
              <a:t>B. </a:t>
            </a:r>
            <a:r>
              <a:rPr lang="zh-CN" altLang="en-US" dirty="0"/>
              <a:t>过境后天气转晴</a:t>
            </a:r>
          </a:p>
        </p:txBody>
      </p:sp>
      <p:sp>
        <p:nvSpPr>
          <p:cNvPr id="15" name="文本框 29700">
            <a:extLst>
              <a:ext uri="{FF2B5EF4-FFF2-40B4-BE49-F238E27FC236}">
                <a16:creationId xmlns:a16="http://schemas.microsoft.com/office/drawing/2014/main" id="{DEB96D6A-BD4E-4BB0-8236-AE14E72757B3}"/>
              </a:ext>
            </a:extLst>
          </p:cNvPr>
          <p:cNvSpPr txBox="1">
            <a:spLocks noChangeArrowheads="1"/>
          </p:cNvSpPr>
          <p:nvPr/>
        </p:nvSpPr>
        <p:spPr bwMode="auto">
          <a:xfrm>
            <a:off x="2278380" y="2739654"/>
            <a:ext cx="3084499" cy="461665"/>
          </a:xfrm>
          <a:prstGeom prst="rect">
            <a:avLst/>
          </a:prstGeom>
        </p:spPr>
        <p:txBody>
          <a:bodyPr wrap="none">
            <a:spAutoFit/>
          </a:bodyPr>
          <a:lstStyle>
            <a:defPPr>
              <a:defRPr lang="zh-CN"/>
            </a:defPPr>
            <a:lvl1pPr>
              <a:defRPr sz="2400">
                <a:solidFill>
                  <a:srgbClr val="2E83AC"/>
                </a:solidFill>
              </a:defRPr>
            </a:lvl1pPr>
          </a:lstStyle>
          <a:p>
            <a:r>
              <a:rPr lang="en-US" altLang="zh-CN" dirty="0"/>
              <a:t>C. </a:t>
            </a:r>
            <a:r>
              <a:rPr lang="zh-CN" altLang="en-US" dirty="0"/>
              <a:t>降水多发生在锋前</a:t>
            </a:r>
          </a:p>
        </p:txBody>
      </p:sp>
      <p:sp>
        <p:nvSpPr>
          <p:cNvPr id="16" name="文本框 29701">
            <a:extLst>
              <a:ext uri="{FF2B5EF4-FFF2-40B4-BE49-F238E27FC236}">
                <a16:creationId xmlns:a16="http://schemas.microsoft.com/office/drawing/2014/main" id="{9E1781F8-898F-4F17-BC45-E4CD8FA17F56}"/>
              </a:ext>
            </a:extLst>
          </p:cNvPr>
          <p:cNvSpPr txBox="1">
            <a:spLocks noChangeArrowheads="1"/>
          </p:cNvSpPr>
          <p:nvPr/>
        </p:nvSpPr>
        <p:spPr bwMode="auto">
          <a:xfrm>
            <a:off x="6440805" y="2712393"/>
            <a:ext cx="3114955" cy="461665"/>
          </a:xfrm>
          <a:prstGeom prst="rect">
            <a:avLst/>
          </a:prstGeom>
        </p:spPr>
        <p:txBody>
          <a:bodyPr wrap="none">
            <a:spAutoFit/>
          </a:bodyPr>
          <a:lstStyle>
            <a:defPPr>
              <a:defRPr lang="zh-CN"/>
            </a:defPPr>
            <a:lvl1pPr>
              <a:defRPr sz="2400">
                <a:solidFill>
                  <a:srgbClr val="2E83AC"/>
                </a:solidFill>
              </a:defRPr>
            </a:lvl1pPr>
          </a:lstStyle>
          <a:p>
            <a:r>
              <a:rPr lang="en-US" altLang="zh-CN" dirty="0"/>
              <a:t>D. </a:t>
            </a:r>
            <a:r>
              <a:rPr lang="zh-CN" altLang="en-US" dirty="0"/>
              <a:t>降水多发生在锋后</a:t>
            </a:r>
          </a:p>
        </p:txBody>
      </p:sp>
      <p:pic>
        <p:nvPicPr>
          <p:cNvPr id="17" name="图片 16">
            <a:extLst>
              <a:ext uri="{FF2B5EF4-FFF2-40B4-BE49-F238E27FC236}">
                <a16:creationId xmlns:a16="http://schemas.microsoft.com/office/drawing/2014/main" id="{5159079E-59DE-4050-A545-B2364DC463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3718799"/>
            <a:ext cx="383242" cy="391952"/>
          </a:xfrm>
          <a:prstGeom prst="rect">
            <a:avLst/>
          </a:prstGeom>
        </p:spPr>
      </p:pic>
      <p:sp>
        <p:nvSpPr>
          <p:cNvPr id="18" name="矩形 17">
            <a:extLst>
              <a:ext uri="{FF2B5EF4-FFF2-40B4-BE49-F238E27FC236}">
                <a16:creationId xmlns:a16="http://schemas.microsoft.com/office/drawing/2014/main" id="{C5D683AF-1A04-474F-9D5E-B13CF61D7BF1}"/>
              </a:ext>
            </a:extLst>
          </p:cNvPr>
          <p:cNvSpPr/>
          <p:nvPr/>
        </p:nvSpPr>
        <p:spPr>
          <a:xfrm>
            <a:off x="2212791" y="3683943"/>
            <a:ext cx="6067687" cy="461665"/>
          </a:xfrm>
          <a:prstGeom prst="rect">
            <a:avLst/>
          </a:prstGeom>
        </p:spPr>
        <p:txBody>
          <a:bodyPr wrap="none">
            <a:spAutoFit/>
          </a:bodyPr>
          <a:lstStyle/>
          <a:p>
            <a:r>
              <a:rPr lang="zh-CN" altLang="en-US" sz="2400" dirty="0">
                <a:solidFill>
                  <a:srgbClr val="2E83AC"/>
                </a:solidFill>
              </a:rPr>
              <a:t>气温升高、气压降低、天气转晴是（       ）</a:t>
            </a:r>
          </a:p>
        </p:txBody>
      </p:sp>
      <p:sp>
        <p:nvSpPr>
          <p:cNvPr id="19" name="矩形 28675">
            <a:extLst>
              <a:ext uri="{FF2B5EF4-FFF2-40B4-BE49-F238E27FC236}">
                <a16:creationId xmlns:a16="http://schemas.microsoft.com/office/drawing/2014/main" id="{2EDCBD6B-FDF2-4300-A2EF-B946CFCECA65}"/>
              </a:ext>
            </a:extLst>
          </p:cNvPr>
          <p:cNvSpPr>
            <a:spLocks noChangeArrowheads="1"/>
          </p:cNvSpPr>
          <p:nvPr/>
        </p:nvSpPr>
        <p:spPr bwMode="auto">
          <a:xfrm>
            <a:off x="7203284" y="3393794"/>
            <a:ext cx="511679" cy="826380"/>
          </a:xfrm>
          <a:prstGeom prst="rect">
            <a:avLst/>
          </a:prstGeom>
        </p:spPr>
        <p:txBody>
          <a:bodyPr wrap="none">
            <a:spAutoFit/>
          </a:bodyPr>
          <a:lstStyle/>
          <a:p>
            <a:pPr>
              <a:lnSpc>
                <a:spcPct val="150000"/>
              </a:lnSpc>
            </a:pPr>
            <a:r>
              <a:rPr lang="en-US" altLang="zh-CN" sz="3600" dirty="0">
                <a:solidFill>
                  <a:schemeClr val="accent2"/>
                </a:solidFill>
              </a:rPr>
              <a:t>D</a:t>
            </a:r>
            <a:endParaRPr lang="zh-CN" altLang="en-US" sz="3600" dirty="0">
              <a:solidFill>
                <a:schemeClr val="accent2"/>
              </a:solidFill>
            </a:endParaRPr>
          </a:p>
        </p:txBody>
      </p:sp>
      <p:sp>
        <p:nvSpPr>
          <p:cNvPr id="20" name="文本框 29698">
            <a:extLst>
              <a:ext uri="{FF2B5EF4-FFF2-40B4-BE49-F238E27FC236}">
                <a16:creationId xmlns:a16="http://schemas.microsoft.com/office/drawing/2014/main" id="{DFC620BD-EE4E-497D-AA3C-904886A943F3}"/>
              </a:ext>
            </a:extLst>
          </p:cNvPr>
          <p:cNvSpPr txBox="1">
            <a:spLocks noChangeArrowheads="1"/>
          </p:cNvSpPr>
          <p:nvPr/>
        </p:nvSpPr>
        <p:spPr bwMode="auto">
          <a:xfrm>
            <a:off x="2278380" y="4312924"/>
            <a:ext cx="3132589" cy="461665"/>
          </a:xfrm>
          <a:prstGeom prst="rect">
            <a:avLst/>
          </a:prstGeom>
        </p:spPr>
        <p:txBody>
          <a:bodyPr wrap="none">
            <a:spAutoFit/>
          </a:bodyPr>
          <a:lstStyle>
            <a:defPPr>
              <a:defRPr lang="zh-CN"/>
            </a:defPPr>
            <a:lvl1pPr>
              <a:defRPr sz="2400">
                <a:solidFill>
                  <a:srgbClr val="2E83AC"/>
                </a:solidFill>
              </a:defRPr>
            </a:lvl1pPr>
          </a:lstStyle>
          <a:p>
            <a:r>
              <a:rPr lang="en-US" altLang="zh-CN" dirty="0"/>
              <a:t>A.</a:t>
            </a:r>
            <a:r>
              <a:rPr lang="zh-CN" altLang="en-US" dirty="0"/>
              <a:t>冷锋过境时的天气</a:t>
            </a:r>
          </a:p>
        </p:txBody>
      </p:sp>
      <p:sp>
        <p:nvSpPr>
          <p:cNvPr id="21" name="文本框 29699">
            <a:extLst>
              <a:ext uri="{FF2B5EF4-FFF2-40B4-BE49-F238E27FC236}">
                <a16:creationId xmlns:a16="http://schemas.microsoft.com/office/drawing/2014/main" id="{3D807143-4078-410E-8754-257A6E8E7EC8}"/>
              </a:ext>
            </a:extLst>
          </p:cNvPr>
          <p:cNvSpPr txBox="1">
            <a:spLocks noChangeArrowheads="1"/>
          </p:cNvSpPr>
          <p:nvPr/>
        </p:nvSpPr>
        <p:spPr bwMode="auto">
          <a:xfrm>
            <a:off x="6440805" y="4312924"/>
            <a:ext cx="3018775" cy="461665"/>
          </a:xfrm>
          <a:prstGeom prst="rect">
            <a:avLst/>
          </a:prstGeom>
        </p:spPr>
        <p:txBody>
          <a:bodyPr wrap="none">
            <a:spAutoFit/>
          </a:bodyPr>
          <a:lstStyle>
            <a:defPPr>
              <a:defRPr lang="zh-CN"/>
            </a:defPPr>
            <a:lvl1pPr>
              <a:defRPr sz="2400">
                <a:solidFill>
                  <a:srgbClr val="2E83AC"/>
                </a:solidFill>
              </a:defRPr>
            </a:lvl1pPr>
          </a:lstStyle>
          <a:p>
            <a:r>
              <a:rPr lang="en-US" altLang="zh-CN" dirty="0"/>
              <a:t>B.</a:t>
            </a:r>
            <a:r>
              <a:rPr lang="zh-CN" altLang="en-US" dirty="0"/>
              <a:t>冷锋过境后的天气</a:t>
            </a:r>
          </a:p>
        </p:txBody>
      </p:sp>
      <p:sp>
        <p:nvSpPr>
          <p:cNvPr id="22" name="文本框 29700">
            <a:extLst>
              <a:ext uri="{FF2B5EF4-FFF2-40B4-BE49-F238E27FC236}">
                <a16:creationId xmlns:a16="http://schemas.microsoft.com/office/drawing/2014/main" id="{50CEB6CA-3683-496B-9850-9D9E1B64D737}"/>
              </a:ext>
            </a:extLst>
          </p:cNvPr>
          <p:cNvSpPr txBox="1">
            <a:spLocks noChangeArrowheads="1"/>
          </p:cNvSpPr>
          <p:nvPr/>
        </p:nvSpPr>
        <p:spPr bwMode="auto">
          <a:xfrm>
            <a:off x="2278380" y="4820584"/>
            <a:ext cx="3084499" cy="461665"/>
          </a:xfrm>
          <a:prstGeom prst="rect">
            <a:avLst/>
          </a:prstGeom>
        </p:spPr>
        <p:txBody>
          <a:bodyPr wrap="none">
            <a:spAutoFit/>
          </a:bodyPr>
          <a:lstStyle>
            <a:defPPr>
              <a:defRPr lang="zh-CN"/>
            </a:defPPr>
            <a:lvl1pPr>
              <a:defRPr sz="2400">
                <a:solidFill>
                  <a:srgbClr val="2E83AC"/>
                </a:solidFill>
              </a:defRPr>
            </a:lvl1pPr>
          </a:lstStyle>
          <a:p>
            <a:r>
              <a:rPr lang="en-US" altLang="zh-CN" dirty="0"/>
              <a:t>C.</a:t>
            </a:r>
            <a:r>
              <a:rPr lang="zh-CN" altLang="en-US" dirty="0"/>
              <a:t>暖锋过境时的天气</a:t>
            </a:r>
          </a:p>
        </p:txBody>
      </p:sp>
      <p:sp>
        <p:nvSpPr>
          <p:cNvPr id="25" name="文本框 29701">
            <a:extLst>
              <a:ext uri="{FF2B5EF4-FFF2-40B4-BE49-F238E27FC236}">
                <a16:creationId xmlns:a16="http://schemas.microsoft.com/office/drawing/2014/main" id="{B1961C30-2FA7-46B1-9424-1B3B5EF5117C}"/>
              </a:ext>
            </a:extLst>
          </p:cNvPr>
          <p:cNvSpPr txBox="1">
            <a:spLocks noChangeArrowheads="1"/>
          </p:cNvSpPr>
          <p:nvPr/>
        </p:nvSpPr>
        <p:spPr bwMode="auto">
          <a:xfrm>
            <a:off x="6440805" y="4793323"/>
            <a:ext cx="3114955" cy="461665"/>
          </a:xfrm>
          <a:prstGeom prst="rect">
            <a:avLst/>
          </a:prstGeom>
        </p:spPr>
        <p:txBody>
          <a:bodyPr wrap="none">
            <a:spAutoFit/>
          </a:bodyPr>
          <a:lstStyle>
            <a:defPPr>
              <a:defRPr lang="zh-CN"/>
            </a:defPPr>
            <a:lvl1pPr>
              <a:defRPr sz="2400">
                <a:solidFill>
                  <a:srgbClr val="2E83AC"/>
                </a:solidFill>
              </a:defRPr>
            </a:lvl1pPr>
          </a:lstStyle>
          <a:p>
            <a:r>
              <a:rPr lang="en-US" altLang="zh-CN" dirty="0"/>
              <a:t>D.</a:t>
            </a:r>
            <a:r>
              <a:rPr lang="zh-CN" altLang="en-US" dirty="0"/>
              <a:t>暖锋过境后的天气</a:t>
            </a:r>
          </a:p>
        </p:txBody>
      </p:sp>
    </p:spTree>
    <p:extLst>
      <p:ext uri="{BB962C8B-B14F-4D97-AF65-F5344CB8AC3E}">
        <p14:creationId xmlns:p14="http://schemas.microsoft.com/office/powerpoint/2010/main" val="4067139642"/>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randombar(horizontal)">
                                      <p:cBhvr>
                                        <p:cTn id="7" dur="500"/>
                                        <p:tgtEl>
                                          <p:spTgt spid="2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randombar(horizontal)">
                                      <p:cBhvr>
                                        <p:cTn id="10" dur="500"/>
                                        <p:tgtEl>
                                          <p:spTgt spid="2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randombar(horizontal)">
                                      <p:cBhvr>
                                        <p:cTn id="13" dur="500"/>
                                        <p:tgtEl>
                                          <p:spTgt spid="1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randombar(horizontal)">
                                      <p:cBhvr>
                                        <p:cTn id="19" dur="500"/>
                                        <p:tgtEl>
                                          <p:spTgt spid="15"/>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randombar(horizontal)">
                                      <p:cBhvr>
                                        <p:cTn id="22" dur="500"/>
                                        <p:tgtEl>
                                          <p:spTgt spid="16"/>
                                        </p:tgtEl>
                                      </p:cBhvr>
                                    </p:animEffect>
                                  </p:childTnLst>
                                </p:cTn>
                              </p:par>
                            </p:childTnLst>
                          </p:cTn>
                        </p:par>
                        <p:par>
                          <p:cTn id="23" fill="hold">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p:cTn id="26" dur="500" fill="hold"/>
                                        <p:tgtEl>
                                          <p:spTgt spid="11"/>
                                        </p:tgtEl>
                                        <p:attrNameLst>
                                          <p:attrName>ppt_w</p:attrName>
                                        </p:attrNameLst>
                                      </p:cBhvr>
                                      <p:tavLst>
                                        <p:tav tm="0">
                                          <p:val>
                                            <p:fltVal val="0"/>
                                          </p:val>
                                        </p:tav>
                                        <p:tav tm="100000">
                                          <p:val>
                                            <p:strVal val="#ppt_w"/>
                                          </p:val>
                                        </p:tav>
                                      </p:tavLst>
                                    </p:anim>
                                    <p:anim calcmode="lin" valueType="num">
                                      <p:cBhvr>
                                        <p:cTn id="27" dur="500" fill="hold"/>
                                        <p:tgtEl>
                                          <p:spTgt spid="11"/>
                                        </p:tgtEl>
                                        <p:attrNameLst>
                                          <p:attrName>ppt_h</p:attrName>
                                        </p:attrNameLst>
                                      </p:cBhvr>
                                      <p:tavLst>
                                        <p:tav tm="0">
                                          <p:val>
                                            <p:fltVal val="0"/>
                                          </p:val>
                                        </p:tav>
                                        <p:tav tm="100000">
                                          <p:val>
                                            <p:strVal val="#ppt_h"/>
                                          </p:val>
                                        </p:tav>
                                      </p:tavLst>
                                    </p:anim>
                                    <p:animEffect transition="in" filter="fade">
                                      <p:cBhvr>
                                        <p:cTn id="28" dur="500"/>
                                        <p:tgtEl>
                                          <p:spTgt spid="11"/>
                                        </p:tgtEl>
                                      </p:cBhvr>
                                    </p:animEffect>
                                  </p:childTnLst>
                                </p:cTn>
                              </p:par>
                            </p:childTnLst>
                          </p:cTn>
                        </p:par>
                        <p:par>
                          <p:cTn id="29" fill="hold">
                            <p:stCondLst>
                              <p:cond delay="1000"/>
                            </p:stCondLst>
                            <p:childTnLst>
                              <p:par>
                                <p:cTn id="30" presetID="14" presetClass="entr" presetSubtype="10" fill="hold"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randombar(horizontal)">
                                      <p:cBhvr>
                                        <p:cTn id="32" dur="500"/>
                                        <p:tgtEl>
                                          <p:spTgt spid="17"/>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randombar(horizontal)">
                                      <p:cBhvr>
                                        <p:cTn id="35" dur="500"/>
                                        <p:tgtEl>
                                          <p:spTgt spid="18"/>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randombar(horizontal)">
                                      <p:cBhvr>
                                        <p:cTn id="38" dur="500"/>
                                        <p:tgtEl>
                                          <p:spTgt spid="20"/>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randombar(horizontal)">
                                      <p:cBhvr>
                                        <p:cTn id="41" dur="500"/>
                                        <p:tgtEl>
                                          <p:spTgt spid="21"/>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randombar(horizontal)">
                                      <p:cBhvr>
                                        <p:cTn id="44" dur="500"/>
                                        <p:tgtEl>
                                          <p:spTgt spid="22"/>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randombar(horizontal)">
                                      <p:cBhvr>
                                        <p:cTn id="47" dur="500"/>
                                        <p:tgtEl>
                                          <p:spTgt spid="25"/>
                                        </p:tgtEl>
                                      </p:cBhvr>
                                    </p:animEffect>
                                  </p:childTnLst>
                                </p:cTn>
                              </p:par>
                            </p:childTnLst>
                          </p:cTn>
                        </p:par>
                        <p:par>
                          <p:cTn id="48" fill="hold">
                            <p:stCondLst>
                              <p:cond delay="1500"/>
                            </p:stCondLst>
                            <p:childTnLst>
                              <p:par>
                                <p:cTn id="49" presetID="14" presetClass="entr" presetSubtype="10" fill="hold" grpId="0" nodeType="after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randombar(horizontal)">
                                      <p:cBhvr>
                                        <p:cTn id="5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11" grpId="0"/>
      <p:bldP spid="12" grpId="0"/>
      <p:bldP spid="13" grpId="0"/>
      <p:bldP spid="15" grpId="0"/>
      <p:bldP spid="16" grpId="0"/>
      <p:bldP spid="18" grpId="0"/>
      <p:bldP spid="19" grpId="0"/>
      <p:bldP spid="20" grpId="0"/>
      <p:bldP spid="21" grpId="0"/>
      <p:bldP spid="22" grpId="0"/>
      <p:bldP spid="2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p:txBody>
          <a:bodyPr/>
          <a:lstStyle/>
          <a:p>
            <a:r>
              <a:rPr lang="zh-CN" altLang="en-US" dirty="0"/>
              <a:t>考点演练</a:t>
            </a:r>
          </a:p>
        </p:txBody>
      </p:sp>
      <p:pic>
        <p:nvPicPr>
          <p:cNvPr id="23" name="图片 22">
            <a:extLst>
              <a:ext uri="{FF2B5EF4-FFF2-40B4-BE49-F238E27FC236}">
                <a16:creationId xmlns:a16="http://schemas.microsoft.com/office/drawing/2014/main" id="{78C4BE96-C8F9-4F60-AFDA-95DC88B0E6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1637869"/>
            <a:ext cx="383242" cy="391952"/>
          </a:xfrm>
          <a:prstGeom prst="rect">
            <a:avLst/>
          </a:prstGeom>
        </p:spPr>
      </p:pic>
      <p:sp>
        <p:nvSpPr>
          <p:cNvPr id="24" name="矩形 23">
            <a:extLst>
              <a:ext uri="{FF2B5EF4-FFF2-40B4-BE49-F238E27FC236}">
                <a16:creationId xmlns:a16="http://schemas.microsoft.com/office/drawing/2014/main" id="{0E3E8DD6-55D6-4D01-BEB3-28263374DE60}"/>
              </a:ext>
            </a:extLst>
          </p:cNvPr>
          <p:cNvSpPr/>
          <p:nvPr/>
        </p:nvSpPr>
        <p:spPr>
          <a:xfrm>
            <a:off x="2212791" y="1603013"/>
            <a:ext cx="6647974" cy="461665"/>
          </a:xfrm>
          <a:prstGeom prst="rect">
            <a:avLst/>
          </a:prstGeom>
        </p:spPr>
        <p:txBody>
          <a:bodyPr wrap="none">
            <a:spAutoFit/>
          </a:bodyPr>
          <a:lstStyle/>
          <a:p>
            <a:r>
              <a:rPr lang="zh-CN" altLang="en-US" sz="2400" dirty="0">
                <a:solidFill>
                  <a:srgbClr val="2E83AC"/>
                </a:solidFill>
              </a:rPr>
              <a:t>指出在准静止锋控制下形成的天气现象（    ）</a:t>
            </a:r>
          </a:p>
        </p:txBody>
      </p:sp>
      <p:sp>
        <p:nvSpPr>
          <p:cNvPr id="11" name="矩形 28675">
            <a:extLst>
              <a:ext uri="{FF2B5EF4-FFF2-40B4-BE49-F238E27FC236}">
                <a16:creationId xmlns:a16="http://schemas.microsoft.com/office/drawing/2014/main" id="{807E8F16-F67E-4166-84C5-73777F1EC814}"/>
              </a:ext>
            </a:extLst>
          </p:cNvPr>
          <p:cNvSpPr>
            <a:spLocks noChangeArrowheads="1"/>
          </p:cNvSpPr>
          <p:nvPr/>
        </p:nvSpPr>
        <p:spPr bwMode="auto">
          <a:xfrm>
            <a:off x="7848241" y="1312864"/>
            <a:ext cx="542136" cy="826380"/>
          </a:xfrm>
          <a:prstGeom prst="rect">
            <a:avLst/>
          </a:prstGeom>
        </p:spPr>
        <p:txBody>
          <a:bodyPr wrap="none">
            <a:spAutoFit/>
          </a:bodyPr>
          <a:lstStyle/>
          <a:p>
            <a:pPr>
              <a:lnSpc>
                <a:spcPct val="150000"/>
              </a:lnSpc>
            </a:pPr>
            <a:r>
              <a:rPr lang="en-US" altLang="zh-CN" sz="3600" dirty="0">
                <a:solidFill>
                  <a:schemeClr val="accent2"/>
                </a:solidFill>
              </a:rPr>
              <a:t>A</a:t>
            </a:r>
            <a:endParaRPr lang="zh-CN" altLang="en-US" sz="3600" dirty="0">
              <a:solidFill>
                <a:schemeClr val="accent2"/>
              </a:solidFill>
            </a:endParaRPr>
          </a:p>
        </p:txBody>
      </p:sp>
      <p:sp>
        <p:nvSpPr>
          <p:cNvPr id="12" name="文本框 29698">
            <a:extLst>
              <a:ext uri="{FF2B5EF4-FFF2-40B4-BE49-F238E27FC236}">
                <a16:creationId xmlns:a16="http://schemas.microsoft.com/office/drawing/2014/main" id="{A1FAB15C-435E-41E9-9E41-70F58678EC02}"/>
              </a:ext>
            </a:extLst>
          </p:cNvPr>
          <p:cNvSpPr txBox="1">
            <a:spLocks noChangeArrowheads="1"/>
          </p:cNvSpPr>
          <p:nvPr/>
        </p:nvSpPr>
        <p:spPr bwMode="auto">
          <a:xfrm>
            <a:off x="2278380" y="2231994"/>
            <a:ext cx="3347391" cy="461665"/>
          </a:xfrm>
          <a:prstGeom prst="rect">
            <a:avLst/>
          </a:prstGeom>
        </p:spPr>
        <p:txBody>
          <a:bodyPr wrap="none">
            <a:spAutoFit/>
          </a:bodyPr>
          <a:lstStyle>
            <a:defPPr>
              <a:defRPr lang="zh-CN"/>
            </a:defPPr>
            <a:lvl1pPr>
              <a:defRPr sz="2400">
                <a:solidFill>
                  <a:srgbClr val="2E83AC"/>
                </a:solidFill>
              </a:defRPr>
            </a:lvl1pPr>
          </a:lstStyle>
          <a:p>
            <a:r>
              <a:rPr lang="en-US" altLang="zh-CN" dirty="0"/>
              <a:t>A.</a:t>
            </a:r>
            <a:r>
              <a:rPr lang="zh-CN" altLang="en-US" dirty="0"/>
              <a:t>贵阳冬季的阴雨天气</a:t>
            </a:r>
          </a:p>
        </p:txBody>
      </p:sp>
      <p:sp>
        <p:nvSpPr>
          <p:cNvPr id="13" name="文本框 29699">
            <a:extLst>
              <a:ext uri="{FF2B5EF4-FFF2-40B4-BE49-F238E27FC236}">
                <a16:creationId xmlns:a16="http://schemas.microsoft.com/office/drawing/2014/main" id="{AED442A5-9F20-4BDA-8E75-745B3C36C941}"/>
              </a:ext>
            </a:extLst>
          </p:cNvPr>
          <p:cNvSpPr txBox="1">
            <a:spLocks noChangeArrowheads="1"/>
          </p:cNvSpPr>
          <p:nvPr/>
        </p:nvSpPr>
        <p:spPr bwMode="auto">
          <a:xfrm>
            <a:off x="6440805" y="2231994"/>
            <a:ext cx="3326552" cy="461665"/>
          </a:xfrm>
          <a:prstGeom prst="rect">
            <a:avLst/>
          </a:prstGeom>
        </p:spPr>
        <p:txBody>
          <a:bodyPr wrap="none">
            <a:spAutoFit/>
          </a:bodyPr>
          <a:lstStyle>
            <a:defPPr>
              <a:defRPr lang="zh-CN"/>
            </a:defPPr>
            <a:lvl1pPr>
              <a:defRPr sz="2400">
                <a:solidFill>
                  <a:srgbClr val="2E83AC"/>
                </a:solidFill>
              </a:defRPr>
            </a:lvl1pPr>
          </a:lstStyle>
          <a:p>
            <a:r>
              <a:rPr lang="en-US" altLang="zh-CN" dirty="0"/>
              <a:t>B.</a:t>
            </a:r>
            <a:r>
              <a:rPr lang="zh-CN" altLang="en-US" dirty="0"/>
              <a:t>北方夏季的暴雨天气</a:t>
            </a:r>
          </a:p>
        </p:txBody>
      </p:sp>
      <p:sp>
        <p:nvSpPr>
          <p:cNvPr id="15" name="文本框 29700">
            <a:extLst>
              <a:ext uri="{FF2B5EF4-FFF2-40B4-BE49-F238E27FC236}">
                <a16:creationId xmlns:a16="http://schemas.microsoft.com/office/drawing/2014/main" id="{DEB96D6A-BD4E-4BB0-8236-AE14E72757B3}"/>
              </a:ext>
            </a:extLst>
          </p:cNvPr>
          <p:cNvSpPr txBox="1">
            <a:spLocks noChangeArrowheads="1"/>
          </p:cNvSpPr>
          <p:nvPr/>
        </p:nvSpPr>
        <p:spPr bwMode="auto">
          <a:xfrm>
            <a:off x="2278380" y="2739654"/>
            <a:ext cx="3914854" cy="461665"/>
          </a:xfrm>
          <a:prstGeom prst="rect">
            <a:avLst/>
          </a:prstGeom>
        </p:spPr>
        <p:txBody>
          <a:bodyPr wrap="none">
            <a:spAutoFit/>
          </a:bodyPr>
          <a:lstStyle>
            <a:defPPr>
              <a:defRPr lang="zh-CN"/>
            </a:defPPr>
            <a:lvl1pPr>
              <a:defRPr sz="2400">
                <a:solidFill>
                  <a:srgbClr val="2E83AC"/>
                </a:solidFill>
              </a:defRPr>
            </a:lvl1pPr>
          </a:lstStyle>
          <a:p>
            <a:r>
              <a:rPr lang="en-US" altLang="zh-CN" dirty="0"/>
              <a:t>C.</a:t>
            </a:r>
            <a:r>
              <a:rPr lang="zh-CN" altLang="en-US" dirty="0"/>
              <a:t>江中下游夏季的伏旱天气</a:t>
            </a:r>
          </a:p>
        </p:txBody>
      </p:sp>
      <p:sp>
        <p:nvSpPr>
          <p:cNvPr id="16" name="文本框 29701">
            <a:extLst>
              <a:ext uri="{FF2B5EF4-FFF2-40B4-BE49-F238E27FC236}">
                <a16:creationId xmlns:a16="http://schemas.microsoft.com/office/drawing/2014/main" id="{9E1781F8-898F-4F17-BC45-E4CD8FA17F56}"/>
              </a:ext>
            </a:extLst>
          </p:cNvPr>
          <p:cNvSpPr txBox="1">
            <a:spLocks noChangeArrowheads="1"/>
          </p:cNvSpPr>
          <p:nvPr/>
        </p:nvSpPr>
        <p:spPr bwMode="auto">
          <a:xfrm>
            <a:off x="6440805" y="2712393"/>
            <a:ext cx="3576620" cy="461665"/>
          </a:xfrm>
          <a:prstGeom prst="rect">
            <a:avLst/>
          </a:prstGeom>
        </p:spPr>
        <p:txBody>
          <a:bodyPr wrap="none">
            <a:spAutoFit/>
          </a:bodyPr>
          <a:lstStyle>
            <a:defPPr>
              <a:defRPr lang="zh-CN"/>
            </a:defPPr>
            <a:lvl1pPr>
              <a:defRPr sz="2400">
                <a:solidFill>
                  <a:srgbClr val="2E83AC"/>
                </a:solidFill>
              </a:defRPr>
            </a:lvl1pPr>
          </a:lstStyle>
          <a:p>
            <a:r>
              <a:rPr lang="en-US" altLang="zh-CN" dirty="0"/>
              <a:t>D.</a:t>
            </a:r>
            <a:r>
              <a:rPr lang="zh-CN" altLang="en-US" dirty="0"/>
              <a:t> 我国冬季的寒潮天气 </a:t>
            </a:r>
          </a:p>
        </p:txBody>
      </p:sp>
      <p:pic>
        <p:nvPicPr>
          <p:cNvPr id="17" name="图片 16">
            <a:extLst>
              <a:ext uri="{FF2B5EF4-FFF2-40B4-BE49-F238E27FC236}">
                <a16:creationId xmlns:a16="http://schemas.microsoft.com/office/drawing/2014/main" id="{5159079E-59DE-4050-A545-B2364DC463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3718799"/>
            <a:ext cx="383242" cy="391952"/>
          </a:xfrm>
          <a:prstGeom prst="rect">
            <a:avLst/>
          </a:prstGeom>
        </p:spPr>
      </p:pic>
      <p:sp>
        <p:nvSpPr>
          <p:cNvPr id="18" name="矩形 17">
            <a:extLst>
              <a:ext uri="{FF2B5EF4-FFF2-40B4-BE49-F238E27FC236}">
                <a16:creationId xmlns:a16="http://schemas.microsoft.com/office/drawing/2014/main" id="{C5D683AF-1A04-474F-9D5E-B13CF61D7BF1}"/>
              </a:ext>
            </a:extLst>
          </p:cNvPr>
          <p:cNvSpPr/>
          <p:nvPr/>
        </p:nvSpPr>
        <p:spPr>
          <a:xfrm>
            <a:off x="2212791" y="3683943"/>
            <a:ext cx="8837676" cy="461665"/>
          </a:xfrm>
          <a:prstGeom prst="rect">
            <a:avLst/>
          </a:prstGeom>
        </p:spPr>
        <p:txBody>
          <a:bodyPr wrap="none">
            <a:spAutoFit/>
          </a:bodyPr>
          <a:lstStyle/>
          <a:p>
            <a:r>
              <a:rPr lang="zh-CN" altLang="en-US" sz="2400" dirty="0">
                <a:solidFill>
                  <a:srgbClr val="2E83AC"/>
                </a:solidFill>
              </a:rPr>
              <a:t>夏初，我国长江中下游地区梅雨天气的形成，主要是受（       ）</a:t>
            </a:r>
          </a:p>
        </p:txBody>
      </p:sp>
      <p:sp>
        <p:nvSpPr>
          <p:cNvPr id="19" name="矩形 28675">
            <a:extLst>
              <a:ext uri="{FF2B5EF4-FFF2-40B4-BE49-F238E27FC236}">
                <a16:creationId xmlns:a16="http://schemas.microsoft.com/office/drawing/2014/main" id="{2EDCBD6B-FDF2-4300-A2EF-B946CFCECA65}"/>
              </a:ext>
            </a:extLst>
          </p:cNvPr>
          <p:cNvSpPr>
            <a:spLocks noChangeArrowheads="1"/>
          </p:cNvSpPr>
          <p:nvPr/>
        </p:nvSpPr>
        <p:spPr bwMode="auto">
          <a:xfrm>
            <a:off x="9979209" y="3393794"/>
            <a:ext cx="471604" cy="826380"/>
          </a:xfrm>
          <a:prstGeom prst="rect">
            <a:avLst/>
          </a:prstGeom>
        </p:spPr>
        <p:txBody>
          <a:bodyPr wrap="none">
            <a:spAutoFit/>
          </a:bodyPr>
          <a:lstStyle/>
          <a:p>
            <a:pPr>
              <a:lnSpc>
                <a:spcPct val="150000"/>
              </a:lnSpc>
            </a:pPr>
            <a:r>
              <a:rPr lang="en-US" altLang="zh-CN" sz="3600" dirty="0">
                <a:solidFill>
                  <a:schemeClr val="accent2"/>
                </a:solidFill>
              </a:rPr>
              <a:t>C</a:t>
            </a:r>
            <a:endParaRPr lang="zh-CN" altLang="en-US" sz="3600" dirty="0">
              <a:solidFill>
                <a:schemeClr val="accent2"/>
              </a:solidFill>
            </a:endParaRPr>
          </a:p>
        </p:txBody>
      </p:sp>
      <p:sp>
        <p:nvSpPr>
          <p:cNvPr id="20" name="文本框 29698">
            <a:extLst>
              <a:ext uri="{FF2B5EF4-FFF2-40B4-BE49-F238E27FC236}">
                <a16:creationId xmlns:a16="http://schemas.microsoft.com/office/drawing/2014/main" id="{DFC620BD-EE4E-497D-AA3C-904886A943F3}"/>
              </a:ext>
            </a:extLst>
          </p:cNvPr>
          <p:cNvSpPr txBox="1">
            <a:spLocks noChangeArrowheads="1"/>
          </p:cNvSpPr>
          <p:nvPr/>
        </p:nvSpPr>
        <p:spPr bwMode="auto">
          <a:xfrm>
            <a:off x="2278380" y="4312924"/>
            <a:ext cx="2824812" cy="461665"/>
          </a:xfrm>
          <a:prstGeom prst="rect">
            <a:avLst/>
          </a:prstGeom>
        </p:spPr>
        <p:txBody>
          <a:bodyPr wrap="none">
            <a:spAutoFit/>
          </a:bodyPr>
          <a:lstStyle>
            <a:defPPr>
              <a:defRPr lang="zh-CN"/>
            </a:defPPr>
            <a:lvl1pPr>
              <a:defRPr sz="2400">
                <a:solidFill>
                  <a:srgbClr val="2E83AC"/>
                </a:solidFill>
              </a:defRPr>
            </a:lvl1pPr>
          </a:lstStyle>
          <a:p>
            <a:r>
              <a:rPr lang="en-US" altLang="zh-CN" dirty="0"/>
              <a:t>A.</a:t>
            </a:r>
            <a:r>
              <a:rPr lang="zh-CN" altLang="en-US" dirty="0"/>
              <a:t>冷锋过境的影响 </a:t>
            </a:r>
          </a:p>
        </p:txBody>
      </p:sp>
      <p:sp>
        <p:nvSpPr>
          <p:cNvPr id="21" name="文本框 29699">
            <a:extLst>
              <a:ext uri="{FF2B5EF4-FFF2-40B4-BE49-F238E27FC236}">
                <a16:creationId xmlns:a16="http://schemas.microsoft.com/office/drawing/2014/main" id="{3D807143-4078-410E-8754-257A6E8E7EC8}"/>
              </a:ext>
            </a:extLst>
          </p:cNvPr>
          <p:cNvSpPr txBox="1">
            <a:spLocks noChangeArrowheads="1"/>
          </p:cNvSpPr>
          <p:nvPr/>
        </p:nvSpPr>
        <p:spPr bwMode="auto">
          <a:xfrm>
            <a:off x="6440805" y="4312924"/>
            <a:ext cx="2188420" cy="461665"/>
          </a:xfrm>
          <a:prstGeom prst="rect">
            <a:avLst/>
          </a:prstGeom>
        </p:spPr>
        <p:txBody>
          <a:bodyPr wrap="none">
            <a:spAutoFit/>
          </a:bodyPr>
          <a:lstStyle>
            <a:defPPr>
              <a:defRPr lang="zh-CN"/>
            </a:defPPr>
            <a:lvl1pPr>
              <a:defRPr sz="2400">
                <a:solidFill>
                  <a:srgbClr val="2E83AC"/>
                </a:solidFill>
              </a:defRPr>
            </a:lvl1pPr>
          </a:lstStyle>
          <a:p>
            <a:r>
              <a:rPr lang="en-US" altLang="zh-CN" dirty="0"/>
              <a:t>B.</a:t>
            </a:r>
            <a:r>
              <a:rPr lang="zh-CN" altLang="en-US" dirty="0"/>
              <a:t>暖锋的影响 </a:t>
            </a:r>
          </a:p>
        </p:txBody>
      </p:sp>
      <p:sp>
        <p:nvSpPr>
          <p:cNvPr id="22" name="文本框 29700">
            <a:extLst>
              <a:ext uri="{FF2B5EF4-FFF2-40B4-BE49-F238E27FC236}">
                <a16:creationId xmlns:a16="http://schemas.microsoft.com/office/drawing/2014/main" id="{50CEB6CA-3683-496B-9850-9D9E1B64D737}"/>
              </a:ext>
            </a:extLst>
          </p:cNvPr>
          <p:cNvSpPr txBox="1">
            <a:spLocks noChangeArrowheads="1"/>
          </p:cNvSpPr>
          <p:nvPr/>
        </p:nvSpPr>
        <p:spPr bwMode="auto">
          <a:xfrm>
            <a:off x="2278380" y="4820584"/>
            <a:ext cx="2776722" cy="461665"/>
          </a:xfrm>
          <a:prstGeom prst="rect">
            <a:avLst/>
          </a:prstGeom>
        </p:spPr>
        <p:txBody>
          <a:bodyPr wrap="none">
            <a:spAutoFit/>
          </a:bodyPr>
          <a:lstStyle>
            <a:defPPr>
              <a:defRPr lang="zh-CN"/>
            </a:defPPr>
            <a:lvl1pPr>
              <a:defRPr sz="2400">
                <a:solidFill>
                  <a:srgbClr val="2E83AC"/>
                </a:solidFill>
              </a:defRPr>
            </a:lvl1pPr>
          </a:lstStyle>
          <a:p>
            <a:r>
              <a:rPr lang="en-US" altLang="zh-CN" dirty="0"/>
              <a:t>C.</a:t>
            </a:r>
            <a:r>
              <a:rPr lang="zh-CN" altLang="en-US" dirty="0"/>
              <a:t>准静止锋的影响 </a:t>
            </a:r>
          </a:p>
        </p:txBody>
      </p:sp>
      <p:sp>
        <p:nvSpPr>
          <p:cNvPr id="25" name="文本框 29701">
            <a:extLst>
              <a:ext uri="{FF2B5EF4-FFF2-40B4-BE49-F238E27FC236}">
                <a16:creationId xmlns:a16="http://schemas.microsoft.com/office/drawing/2014/main" id="{B1961C30-2FA7-46B1-9424-1B3B5EF5117C}"/>
              </a:ext>
            </a:extLst>
          </p:cNvPr>
          <p:cNvSpPr txBox="1">
            <a:spLocks noChangeArrowheads="1"/>
          </p:cNvSpPr>
          <p:nvPr/>
        </p:nvSpPr>
        <p:spPr bwMode="auto">
          <a:xfrm>
            <a:off x="6440805" y="4793323"/>
            <a:ext cx="2098651" cy="461665"/>
          </a:xfrm>
          <a:prstGeom prst="rect">
            <a:avLst/>
          </a:prstGeom>
        </p:spPr>
        <p:txBody>
          <a:bodyPr wrap="none">
            <a:spAutoFit/>
          </a:bodyPr>
          <a:lstStyle>
            <a:defPPr>
              <a:defRPr lang="zh-CN"/>
            </a:defPPr>
            <a:lvl1pPr>
              <a:defRPr sz="2400">
                <a:solidFill>
                  <a:srgbClr val="2E83AC"/>
                </a:solidFill>
              </a:defRPr>
            </a:lvl1pPr>
          </a:lstStyle>
          <a:p>
            <a:r>
              <a:rPr lang="en-US" altLang="zh-CN" dirty="0"/>
              <a:t>D.</a:t>
            </a:r>
            <a:r>
              <a:rPr lang="zh-CN" altLang="en-US" dirty="0"/>
              <a:t>西风的影响</a:t>
            </a:r>
          </a:p>
        </p:txBody>
      </p:sp>
    </p:spTree>
    <p:extLst>
      <p:ext uri="{BB962C8B-B14F-4D97-AF65-F5344CB8AC3E}">
        <p14:creationId xmlns:p14="http://schemas.microsoft.com/office/powerpoint/2010/main" val="2046526521"/>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randombar(horizontal)">
                                      <p:cBhvr>
                                        <p:cTn id="7" dur="500"/>
                                        <p:tgtEl>
                                          <p:spTgt spid="2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randombar(horizontal)">
                                      <p:cBhvr>
                                        <p:cTn id="10" dur="500"/>
                                        <p:tgtEl>
                                          <p:spTgt spid="2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randombar(horizontal)">
                                      <p:cBhvr>
                                        <p:cTn id="13" dur="500"/>
                                        <p:tgtEl>
                                          <p:spTgt spid="1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randombar(horizontal)">
                                      <p:cBhvr>
                                        <p:cTn id="19" dur="500"/>
                                        <p:tgtEl>
                                          <p:spTgt spid="15"/>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randombar(horizontal)">
                                      <p:cBhvr>
                                        <p:cTn id="22" dur="500"/>
                                        <p:tgtEl>
                                          <p:spTgt spid="16"/>
                                        </p:tgtEl>
                                      </p:cBhvr>
                                    </p:animEffect>
                                  </p:childTnLst>
                                </p:cTn>
                              </p:par>
                            </p:childTnLst>
                          </p:cTn>
                        </p:par>
                        <p:par>
                          <p:cTn id="23" fill="hold">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p:cTn id="26" dur="500" fill="hold"/>
                                        <p:tgtEl>
                                          <p:spTgt spid="11"/>
                                        </p:tgtEl>
                                        <p:attrNameLst>
                                          <p:attrName>ppt_w</p:attrName>
                                        </p:attrNameLst>
                                      </p:cBhvr>
                                      <p:tavLst>
                                        <p:tav tm="0">
                                          <p:val>
                                            <p:fltVal val="0"/>
                                          </p:val>
                                        </p:tav>
                                        <p:tav tm="100000">
                                          <p:val>
                                            <p:strVal val="#ppt_w"/>
                                          </p:val>
                                        </p:tav>
                                      </p:tavLst>
                                    </p:anim>
                                    <p:anim calcmode="lin" valueType="num">
                                      <p:cBhvr>
                                        <p:cTn id="27" dur="500" fill="hold"/>
                                        <p:tgtEl>
                                          <p:spTgt spid="11"/>
                                        </p:tgtEl>
                                        <p:attrNameLst>
                                          <p:attrName>ppt_h</p:attrName>
                                        </p:attrNameLst>
                                      </p:cBhvr>
                                      <p:tavLst>
                                        <p:tav tm="0">
                                          <p:val>
                                            <p:fltVal val="0"/>
                                          </p:val>
                                        </p:tav>
                                        <p:tav tm="100000">
                                          <p:val>
                                            <p:strVal val="#ppt_h"/>
                                          </p:val>
                                        </p:tav>
                                      </p:tavLst>
                                    </p:anim>
                                    <p:animEffect transition="in" filter="fade">
                                      <p:cBhvr>
                                        <p:cTn id="28" dur="500"/>
                                        <p:tgtEl>
                                          <p:spTgt spid="11"/>
                                        </p:tgtEl>
                                      </p:cBhvr>
                                    </p:animEffect>
                                  </p:childTnLst>
                                </p:cTn>
                              </p:par>
                            </p:childTnLst>
                          </p:cTn>
                        </p:par>
                        <p:par>
                          <p:cTn id="29" fill="hold">
                            <p:stCondLst>
                              <p:cond delay="1000"/>
                            </p:stCondLst>
                            <p:childTnLst>
                              <p:par>
                                <p:cTn id="30" presetID="14" presetClass="entr" presetSubtype="10" fill="hold"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randombar(horizontal)">
                                      <p:cBhvr>
                                        <p:cTn id="32" dur="500"/>
                                        <p:tgtEl>
                                          <p:spTgt spid="17"/>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randombar(horizontal)">
                                      <p:cBhvr>
                                        <p:cTn id="35" dur="500"/>
                                        <p:tgtEl>
                                          <p:spTgt spid="18"/>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randombar(horizontal)">
                                      <p:cBhvr>
                                        <p:cTn id="38" dur="500"/>
                                        <p:tgtEl>
                                          <p:spTgt spid="20"/>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randombar(horizontal)">
                                      <p:cBhvr>
                                        <p:cTn id="41" dur="500"/>
                                        <p:tgtEl>
                                          <p:spTgt spid="21"/>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randombar(horizontal)">
                                      <p:cBhvr>
                                        <p:cTn id="44" dur="500"/>
                                        <p:tgtEl>
                                          <p:spTgt spid="22"/>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randombar(horizontal)">
                                      <p:cBhvr>
                                        <p:cTn id="47" dur="500"/>
                                        <p:tgtEl>
                                          <p:spTgt spid="25"/>
                                        </p:tgtEl>
                                      </p:cBhvr>
                                    </p:animEffect>
                                  </p:childTnLst>
                                </p:cTn>
                              </p:par>
                            </p:childTnLst>
                          </p:cTn>
                        </p:par>
                        <p:par>
                          <p:cTn id="48" fill="hold">
                            <p:stCondLst>
                              <p:cond delay="1500"/>
                            </p:stCondLst>
                            <p:childTnLst>
                              <p:par>
                                <p:cTn id="49" presetID="53" presetClass="entr" presetSubtype="16" fill="hold" grpId="0" nodeType="afterEffect">
                                  <p:stCondLst>
                                    <p:cond delay="0"/>
                                  </p:stCondLst>
                                  <p:childTnLst>
                                    <p:set>
                                      <p:cBhvr>
                                        <p:cTn id="50" dur="1" fill="hold">
                                          <p:stCondLst>
                                            <p:cond delay="0"/>
                                          </p:stCondLst>
                                        </p:cTn>
                                        <p:tgtEl>
                                          <p:spTgt spid="19"/>
                                        </p:tgtEl>
                                        <p:attrNameLst>
                                          <p:attrName>style.visibility</p:attrName>
                                        </p:attrNameLst>
                                      </p:cBhvr>
                                      <p:to>
                                        <p:strVal val="visible"/>
                                      </p:to>
                                    </p:set>
                                    <p:anim calcmode="lin" valueType="num">
                                      <p:cBhvr>
                                        <p:cTn id="51" dur="500" fill="hold"/>
                                        <p:tgtEl>
                                          <p:spTgt spid="19"/>
                                        </p:tgtEl>
                                        <p:attrNameLst>
                                          <p:attrName>ppt_w</p:attrName>
                                        </p:attrNameLst>
                                      </p:cBhvr>
                                      <p:tavLst>
                                        <p:tav tm="0">
                                          <p:val>
                                            <p:fltVal val="0"/>
                                          </p:val>
                                        </p:tav>
                                        <p:tav tm="100000">
                                          <p:val>
                                            <p:strVal val="#ppt_w"/>
                                          </p:val>
                                        </p:tav>
                                      </p:tavLst>
                                    </p:anim>
                                    <p:anim calcmode="lin" valueType="num">
                                      <p:cBhvr>
                                        <p:cTn id="52" dur="500" fill="hold"/>
                                        <p:tgtEl>
                                          <p:spTgt spid="19"/>
                                        </p:tgtEl>
                                        <p:attrNameLst>
                                          <p:attrName>ppt_h</p:attrName>
                                        </p:attrNameLst>
                                      </p:cBhvr>
                                      <p:tavLst>
                                        <p:tav tm="0">
                                          <p:val>
                                            <p:fltVal val="0"/>
                                          </p:val>
                                        </p:tav>
                                        <p:tav tm="100000">
                                          <p:val>
                                            <p:strVal val="#ppt_h"/>
                                          </p:val>
                                        </p:tav>
                                      </p:tavLst>
                                    </p:anim>
                                    <p:animEffect transition="in" filter="fade">
                                      <p:cBhvr>
                                        <p:cTn id="5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11" grpId="0"/>
      <p:bldP spid="12" grpId="0"/>
      <p:bldP spid="13" grpId="0"/>
      <p:bldP spid="15" grpId="0"/>
      <p:bldP spid="16" grpId="0"/>
      <p:bldP spid="18" grpId="0"/>
      <p:bldP spid="19" grpId="0"/>
      <p:bldP spid="20" grpId="0"/>
      <p:bldP spid="21" grpId="0"/>
      <p:bldP spid="22" grpId="0"/>
      <p:bldP spid="2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框 24">
            <a:extLst>
              <a:ext uri="{FF2B5EF4-FFF2-40B4-BE49-F238E27FC236}">
                <a16:creationId xmlns:a16="http://schemas.microsoft.com/office/drawing/2014/main" id="{A159FC9F-E3CC-4697-834E-B57682AB2CD1}"/>
              </a:ext>
            </a:extLst>
          </p:cNvPr>
          <p:cNvSpPr txBox="1"/>
          <p:nvPr/>
        </p:nvSpPr>
        <p:spPr>
          <a:xfrm>
            <a:off x="158158" y="222390"/>
            <a:ext cx="1107996" cy="923330"/>
          </a:xfrm>
          <a:prstGeom prst="rect">
            <a:avLst/>
          </a:prstGeom>
          <a:noFill/>
          <a:effectLst/>
        </p:spPr>
        <p:txBody>
          <a:bodyPr vert="eaVert" wrap="none" lIns="0" tIns="0" rIns="0" bIns="0" rtlCol="0">
            <a:spAutoFit/>
          </a:bodyPr>
          <a:lstStyle>
            <a:defPPr>
              <a:defRPr lang="zh-CN"/>
            </a:defPPr>
            <a:lvl1pPr>
              <a:defRPr sz="9600">
                <a:solidFill>
                  <a:schemeClr val="bg2">
                    <a:lumMod val="25000"/>
                  </a:schemeClr>
                </a:solidFill>
                <a:latin typeface="字魂49号-逍遥行书" panose="00000500000000000000" pitchFamily="2" charset="-122"/>
                <a:ea typeface="字魂49号-逍遥行书" panose="00000500000000000000" pitchFamily="2" charset="-122"/>
              </a:defRPr>
            </a:lvl1pPr>
          </a:lstStyle>
          <a:p>
            <a:r>
              <a:rPr lang="zh-CN" altLang="en-US" sz="7200" dirty="0">
                <a:solidFill>
                  <a:srgbClr val="2E83AC"/>
                </a:solidFill>
                <a:latin typeface="+mn-ea"/>
                <a:ea typeface="+mn-ea"/>
              </a:rPr>
              <a:t>目</a:t>
            </a:r>
          </a:p>
        </p:txBody>
      </p:sp>
      <p:sp>
        <p:nvSpPr>
          <p:cNvPr id="26" name="文本框 25">
            <a:extLst>
              <a:ext uri="{FF2B5EF4-FFF2-40B4-BE49-F238E27FC236}">
                <a16:creationId xmlns:a16="http://schemas.microsoft.com/office/drawing/2014/main" id="{CB3C1F24-CBE5-45EC-959B-ACDE8FF745EA}"/>
              </a:ext>
            </a:extLst>
          </p:cNvPr>
          <p:cNvSpPr txBox="1"/>
          <p:nvPr/>
        </p:nvSpPr>
        <p:spPr>
          <a:xfrm>
            <a:off x="556617" y="937747"/>
            <a:ext cx="1107996" cy="923330"/>
          </a:xfrm>
          <a:prstGeom prst="rect">
            <a:avLst/>
          </a:prstGeom>
          <a:noFill/>
          <a:effectLst/>
        </p:spPr>
        <p:txBody>
          <a:bodyPr vert="eaVert" wrap="none" lIns="0" tIns="0" rIns="0" bIns="0" rtlCol="0">
            <a:spAutoFit/>
          </a:bodyPr>
          <a:lstStyle>
            <a:defPPr>
              <a:defRPr lang="zh-CN"/>
            </a:defPPr>
            <a:lvl1pPr>
              <a:defRPr sz="9600">
                <a:solidFill>
                  <a:schemeClr val="bg2">
                    <a:lumMod val="25000"/>
                  </a:schemeClr>
                </a:solidFill>
                <a:latin typeface="字魂49号-逍遥行书" panose="00000500000000000000" pitchFamily="2" charset="-122"/>
                <a:ea typeface="字魂49号-逍遥行书" panose="00000500000000000000" pitchFamily="2" charset="-122"/>
              </a:defRPr>
            </a:lvl1pPr>
          </a:lstStyle>
          <a:p>
            <a:r>
              <a:rPr lang="zh-CN" altLang="en-US" sz="7200" dirty="0">
                <a:solidFill>
                  <a:srgbClr val="2E83AC"/>
                </a:solidFill>
                <a:latin typeface="+mn-ea"/>
                <a:ea typeface="+mn-ea"/>
              </a:rPr>
              <a:t>录</a:t>
            </a:r>
          </a:p>
        </p:txBody>
      </p:sp>
      <p:grpSp>
        <p:nvGrpSpPr>
          <p:cNvPr id="8" name="组合 7">
            <a:extLst>
              <a:ext uri="{FF2B5EF4-FFF2-40B4-BE49-F238E27FC236}">
                <a16:creationId xmlns:a16="http://schemas.microsoft.com/office/drawing/2014/main" id="{972A6D23-4A21-4393-845A-523980D1DC0E}"/>
              </a:ext>
            </a:extLst>
          </p:cNvPr>
          <p:cNvGrpSpPr/>
          <p:nvPr/>
        </p:nvGrpSpPr>
        <p:grpSpPr>
          <a:xfrm>
            <a:off x="3750702" y="1145720"/>
            <a:ext cx="2723871" cy="873905"/>
            <a:chOff x="2980451" y="1743818"/>
            <a:chExt cx="2723871" cy="873905"/>
          </a:xfrm>
        </p:grpSpPr>
        <p:pic>
          <p:nvPicPr>
            <p:cNvPr id="7" name="图片 6">
              <a:extLst>
                <a:ext uri="{FF2B5EF4-FFF2-40B4-BE49-F238E27FC236}">
                  <a16:creationId xmlns:a16="http://schemas.microsoft.com/office/drawing/2014/main" id="{F1AA0474-5E48-4F6C-A40F-4FBD122ACF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711866">
              <a:off x="3383304" y="1743818"/>
              <a:ext cx="616247" cy="819307"/>
            </a:xfrm>
            <a:prstGeom prst="rect">
              <a:avLst/>
            </a:prstGeom>
          </p:spPr>
        </p:pic>
        <p:sp>
          <p:nvSpPr>
            <p:cNvPr id="28" name="椭圆 27">
              <a:extLst>
                <a:ext uri="{FF2B5EF4-FFF2-40B4-BE49-F238E27FC236}">
                  <a16:creationId xmlns:a16="http://schemas.microsoft.com/office/drawing/2014/main" id="{82216591-F7C9-4617-8725-28870A64D045}"/>
                </a:ext>
              </a:extLst>
            </p:cNvPr>
            <p:cNvSpPr/>
            <p:nvPr/>
          </p:nvSpPr>
          <p:spPr>
            <a:xfrm>
              <a:off x="2980451" y="2037921"/>
              <a:ext cx="482496" cy="482496"/>
            </a:xfrm>
            <a:prstGeom prst="ellipse">
              <a:avLst/>
            </a:prstGeom>
            <a:solidFill>
              <a:srgbClr val="65A1BB"/>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zh-CN" altLang="en-US" sz="2400" dirty="0">
                  <a:solidFill>
                    <a:schemeClr val="bg1"/>
                  </a:solidFill>
                  <a:latin typeface="+mn-ea"/>
                </a:rPr>
                <a:t>一</a:t>
              </a:r>
            </a:p>
          </p:txBody>
        </p:sp>
        <p:sp>
          <p:nvSpPr>
            <p:cNvPr id="37" name="文本框 36">
              <a:extLst>
                <a:ext uri="{FF2B5EF4-FFF2-40B4-BE49-F238E27FC236}">
                  <a16:creationId xmlns:a16="http://schemas.microsoft.com/office/drawing/2014/main" id="{6E38D583-6686-45F9-B13D-5D265B9DC6E3}"/>
                </a:ext>
              </a:extLst>
            </p:cNvPr>
            <p:cNvSpPr txBox="1"/>
            <p:nvPr/>
          </p:nvSpPr>
          <p:spPr>
            <a:xfrm>
              <a:off x="3524238" y="1940615"/>
              <a:ext cx="2180084" cy="677108"/>
            </a:xfrm>
            <a:prstGeom prst="rect">
              <a:avLst/>
            </a:prstGeom>
            <a:noFill/>
          </p:spPr>
          <p:txBody>
            <a:bodyPr vert="horz" wrap="none" lIns="0" tIns="0" rIns="0" bIns="0" rtlCol="0">
              <a:spAutoFit/>
            </a:bodyPr>
            <a:lstStyle>
              <a:defPPr>
                <a:defRPr lang="zh-CN"/>
              </a:defPPr>
              <a:lvl1pPr>
                <a:defRPr sz="11500">
                  <a:solidFill>
                    <a:schemeClr val="accent4">
                      <a:lumMod val="50000"/>
                    </a:schemeClr>
                  </a:solidFill>
                  <a:latin typeface="字魂47号-三分行楷" panose="00000500000000000000" pitchFamily="2" charset="-122"/>
                  <a:ea typeface="字魂47号-三分行楷" panose="00000500000000000000" pitchFamily="2" charset="-122"/>
                </a:defRPr>
              </a:lvl1pPr>
            </a:lstStyle>
            <a:p>
              <a:r>
                <a:rPr lang="zh-CN" altLang="en-US" sz="4400" spc="-150" dirty="0">
                  <a:solidFill>
                    <a:srgbClr val="2E83AC"/>
                  </a:solidFill>
                  <a:latin typeface="+mn-ea"/>
                  <a:ea typeface="+mn-ea"/>
                </a:rPr>
                <a:t>课程导入</a:t>
              </a:r>
            </a:p>
          </p:txBody>
        </p:sp>
      </p:grpSp>
      <p:grpSp>
        <p:nvGrpSpPr>
          <p:cNvPr id="23" name="组合 22">
            <a:extLst>
              <a:ext uri="{FF2B5EF4-FFF2-40B4-BE49-F238E27FC236}">
                <a16:creationId xmlns:a16="http://schemas.microsoft.com/office/drawing/2014/main" id="{FFE2773A-0FE9-43DD-913B-75C4E23B0825}"/>
              </a:ext>
            </a:extLst>
          </p:cNvPr>
          <p:cNvGrpSpPr/>
          <p:nvPr/>
        </p:nvGrpSpPr>
        <p:grpSpPr>
          <a:xfrm>
            <a:off x="3750702" y="2278138"/>
            <a:ext cx="4358934" cy="873905"/>
            <a:chOff x="2980451" y="1743818"/>
            <a:chExt cx="4358934" cy="873905"/>
          </a:xfrm>
        </p:grpSpPr>
        <p:pic>
          <p:nvPicPr>
            <p:cNvPr id="24" name="图片 23">
              <a:extLst>
                <a:ext uri="{FF2B5EF4-FFF2-40B4-BE49-F238E27FC236}">
                  <a16:creationId xmlns:a16="http://schemas.microsoft.com/office/drawing/2014/main" id="{2CED9676-61EB-4568-89F9-770B1A43C2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711866">
              <a:off x="3383304" y="1743818"/>
              <a:ext cx="616247" cy="819307"/>
            </a:xfrm>
            <a:prstGeom prst="rect">
              <a:avLst/>
            </a:prstGeom>
          </p:spPr>
        </p:pic>
        <p:sp>
          <p:nvSpPr>
            <p:cNvPr id="27" name="椭圆 26">
              <a:extLst>
                <a:ext uri="{FF2B5EF4-FFF2-40B4-BE49-F238E27FC236}">
                  <a16:creationId xmlns:a16="http://schemas.microsoft.com/office/drawing/2014/main" id="{7747415C-9808-468C-9264-4C12BE53DC5E}"/>
                </a:ext>
              </a:extLst>
            </p:cNvPr>
            <p:cNvSpPr/>
            <p:nvPr/>
          </p:nvSpPr>
          <p:spPr>
            <a:xfrm>
              <a:off x="2980451" y="2037921"/>
              <a:ext cx="482496" cy="482496"/>
            </a:xfrm>
            <a:prstGeom prst="ellipse">
              <a:avLst/>
            </a:prstGeom>
            <a:solidFill>
              <a:srgbClr val="65A1BB"/>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zh-CN" altLang="en-US" sz="2400" dirty="0">
                  <a:solidFill>
                    <a:schemeClr val="bg1"/>
                  </a:solidFill>
                  <a:latin typeface="+mn-ea"/>
                </a:rPr>
                <a:t>二</a:t>
              </a:r>
            </a:p>
          </p:txBody>
        </p:sp>
        <p:sp>
          <p:nvSpPr>
            <p:cNvPr id="29" name="文本框 28">
              <a:extLst>
                <a:ext uri="{FF2B5EF4-FFF2-40B4-BE49-F238E27FC236}">
                  <a16:creationId xmlns:a16="http://schemas.microsoft.com/office/drawing/2014/main" id="{ADDF22A5-4FB7-420D-A3FF-151B98CDA058}"/>
                </a:ext>
              </a:extLst>
            </p:cNvPr>
            <p:cNvSpPr txBox="1"/>
            <p:nvPr/>
          </p:nvSpPr>
          <p:spPr>
            <a:xfrm>
              <a:off x="3524238" y="1940615"/>
              <a:ext cx="3815147" cy="677108"/>
            </a:xfrm>
            <a:prstGeom prst="rect">
              <a:avLst/>
            </a:prstGeom>
            <a:noFill/>
          </p:spPr>
          <p:txBody>
            <a:bodyPr vert="horz" wrap="none" lIns="0" tIns="0" rIns="0" bIns="0" rtlCol="0">
              <a:spAutoFit/>
            </a:bodyPr>
            <a:lstStyle>
              <a:defPPr>
                <a:defRPr lang="zh-CN"/>
              </a:defPPr>
              <a:lvl1pPr>
                <a:defRPr sz="11500">
                  <a:solidFill>
                    <a:schemeClr val="accent4">
                      <a:lumMod val="50000"/>
                    </a:schemeClr>
                  </a:solidFill>
                  <a:latin typeface="字魂47号-三分行楷" panose="00000500000000000000" pitchFamily="2" charset="-122"/>
                  <a:ea typeface="字魂47号-三分行楷" panose="00000500000000000000" pitchFamily="2" charset="-122"/>
                </a:defRPr>
              </a:lvl1pPr>
            </a:lstStyle>
            <a:p>
              <a:r>
                <a:rPr lang="zh-CN" altLang="en-US" sz="4400" spc="-150" dirty="0">
                  <a:solidFill>
                    <a:srgbClr val="2E83AC"/>
                  </a:solidFill>
                  <a:latin typeface="+mn-ea"/>
                  <a:ea typeface="+mn-ea"/>
                </a:rPr>
                <a:t>气团概念及分类</a:t>
              </a:r>
            </a:p>
          </p:txBody>
        </p:sp>
      </p:grpSp>
      <p:grpSp>
        <p:nvGrpSpPr>
          <p:cNvPr id="31" name="组合 30">
            <a:extLst>
              <a:ext uri="{FF2B5EF4-FFF2-40B4-BE49-F238E27FC236}">
                <a16:creationId xmlns:a16="http://schemas.microsoft.com/office/drawing/2014/main" id="{E90E8FCB-B481-4EF0-B24F-16795F22E4C0}"/>
              </a:ext>
            </a:extLst>
          </p:cNvPr>
          <p:cNvGrpSpPr/>
          <p:nvPr/>
        </p:nvGrpSpPr>
        <p:grpSpPr>
          <a:xfrm>
            <a:off x="3750702" y="3410556"/>
            <a:ext cx="2723871" cy="873905"/>
            <a:chOff x="2980451" y="1743818"/>
            <a:chExt cx="2723871" cy="873905"/>
          </a:xfrm>
        </p:grpSpPr>
        <p:pic>
          <p:nvPicPr>
            <p:cNvPr id="32" name="图片 31">
              <a:extLst>
                <a:ext uri="{FF2B5EF4-FFF2-40B4-BE49-F238E27FC236}">
                  <a16:creationId xmlns:a16="http://schemas.microsoft.com/office/drawing/2014/main" id="{C584357E-46B7-447E-8D8F-510B9CAF53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711866">
              <a:off x="3383304" y="1743818"/>
              <a:ext cx="616247" cy="819307"/>
            </a:xfrm>
            <a:prstGeom prst="rect">
              <a:avLst/>
            </a:prstGeom>
          </p:spPr>
        </p:pic>
        <p:sp>
          <p:nvSpPr>
            <p:cNvPr id="33" name="椭圆 32">
              <a:extLst>
                <a:ext uri="{FF2B5EF4-FFF2-40B4-BE49-F238E27FC236}">
                  <a16:creationId xmlns:a16="http://schemas.microsoft.com/office/drawing/2014/main" id="{09F25751-CEA5-4855-84F6-264CB39BA98D}"/>
                </a:ext>
              </a:extLst>
            </p:cNvPr>
            <p:cNvSpPr/>
            <p:nvPr/>
          </p:nvSpPr>
          <p:spPr>
            <a:xfrm>
              <a:off x="2980451" y="2037921"/>
              <a:ext cx="482496" cy="482496"/>
            </a:xfrm>
            <a:prstGeom prst="ellipse">
              <a:avLst/>
            </a:prstGeom>
            <a:solidFill>
              <a:srgbClr val="65A1BB"/>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zh-CN" altLang="en-US" sz="2400" dirty="0">
                  <a:solidFill>
                    <a:schemeClr val="bg1"/>
                  </a:solidFill>
                  <a:latin typeface="+mn-ea"/>
                </a:rPr>
                <a:t>三</a:t>
              </a:r>
            </a:p>
          </p:txBody>
        </p:sp>
        <p:sp>
          <p:nvSpPr>
            <p:cNvPr id="35" name="文本框 34">
              <a:extLst>
                <a:ext uri="{FF2B5EF4-FFF2-40B4-BE49-F238E27FC236}">
                  <a16:creationId xmlns:a16="http://schemas.microsoft.com/office/drawing/2014/main" id="{1DEE6B8B-95FA-4CEF-BB86-652329AD2160}"/>
                </a:ext>
              </a:extLst>
            </p:cNvPr>
            <p:cNvSpPr txBox="1"/>
            <p:nvPr/>
          </p:nvSpPr>
          <p:spPr>
            <a:xfrm>
              <a:off x="3524238" y="1940615"/>
              <a:ext cx="2180084" cy="677108"/>
            </a:xfrm>
            <a:prstGeom prst="rect">
              <a:avLst/>
            </a:prstGeom>
            <a:noFill/>
          </p:spPr>
          <p:txBody>
            <a:bodyPr vert="horz" wrap="none" lIns="0" tIns="0" rIns="0" bIns="0" rtlCol="0">
              <a:spAutoFit/>
            </a:bodyPr>
            <a:lstStyle>
              <a:defPPr>
                <a:defRPr lang="zh-CN"/>
              </a:defPPr>
              <a:lvl1pPr>
                <a:defRPr sz="11500">
                  <a:solidFill>
                    <a:schemeClr val="accent4">
                      <a:lumMod val="50000"/>
                    </a:schemeClr>
                  </a:solidFill>
                  <a:latin typeface="字魂47号-三分行楷" panose="00000500000000000000" pitchFamily="2" charset="-122"/>
                  <a:ea typeface="字魂47号-三分行楷" panose="00000500000000000000" pitchFamily="2" charset="-122"/>
                </a:defRPr>
              </a:lvl1pPr>
            </a:lstStyle>
            <a:p>
              <a:r>
                <a:rPr lang="zh-CN" altLang="en-US" sz="4400" spc="-150" dirty="0">
                  <a:solidFill>
                    <a:srgbClr val="2E83AC"/>
                  </a:solidFill>
                  <a:latin typeface="+mn-ea"/>
                  <a:ea typeface="+mn-ea"/>
                </a:rPr>
                <a:t>锋面系统</a:t>
              </a:r>
            </a:p>
          </p:txBody>
        </p:sp>
      </p:grpSp>
      <p:grpSp>
        <p:nvGrpSpPr>
          <p:cNvPr id="41" name="组合 40">
            <a:extLst>
              <a:ext uri="{FF2B5EF4-FFF2-40B4-BE49-F238E27FC236}">
                <a16:creationId xmlns:a16="http://schemas.microsoft.com/office/drawing/2014/main" id="{61709555-762C-4B04-829D-D4ABA401567E}"/>
              </a:ext>
            </a:extLst>
          </p:cNvPr>
          <p:cNvGrpSpPr/>
          <p:nvPr/>
        </p:nvGrpSpPr>
        <p:grpSpPr>
          <a:xfrm>
            <a:off x="3750702" y="4542974"/>
            <a:ext cx="2723871" cy="873905"/>
            <a:chOff x="2980451" y="1743818"/>
            <a:chExt cx="2723871" cy="873905"/>
          </a:xfrm>
        </p:grpSpPr>
        <p:pic>
          <p:nvPicPr>
            <p:cNvPr id="42" name="图片 41">
              <a:extLst>
                <a:ext uri="{FF2B5EF4-FFF2-40B4-BE49-F238E27FC236}">
                  <a16:creationId xmlns:a16="http://schemas.microsoft.com/office/drawing/2014/main" id="{967EC4FC-D67F-4953-90E4-302718FB2C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711866">
              <a:off x="3383304" y="1743818"/>
              <a:ext cx="616247" cy="819307"/>
            </a:xfrm>
            <a:prstGeom prst="rect">
              <a:avLst/>
            </a:prstGeom>
          </p:spPr>
        </p:pic>
        <p:sp>
          <p:nvSpPr>
            <p:cNvPr id="43" name="椭圆 42">
              <a:extLst>
                <a:ext uri="{FF2B5EF4-FFF2-40B4-BE49-F238E27FC236}">
                  <a16:creationId xmlns:a16="http://schemas.microsoft.com/office/drawing/2014/main" id="{021F7F76-45D4-4896-B606-7C1C21F92E00}"/>
                </a:ext>
              </a:extLst>
            </p:cNvPr>
            <p:cNvSpPr/>
            <p:nvPr/>
          </p:nvSpPr>
          <p:spPr>
            <a:xfrm>
              <a:off x="2980451" y="2037921"/>
              <a:ext cx="482496" cy="482496"/>
            </a:xfrm>
            <a:prstGeom prst="ellipse">
              <a:avLst/>
            </a:prstGeom>
            <a:solidFill>
              <a:srgbClr val="65A1BB"/>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zh-CN" altLang="en-US" sz="2400" dirty="0">
                  <a:solidFill>
                    <a:schemeClr val="bg1"/>
                  </a:solidFill>
                  <a:latin typeface="+mn-ea"/>
                </a:rPr>
                <a:t>四</a:t>
              </a:r>
            </a:p>
          </p:txBody>
        </p:sp>
        <p:sp>
          <p:nvSpPr>
            <p:cNvPr id="44" name="文本框 43">
              <a:extLst>
                <a:ext uri="{FF2B5EF4-FFF2-40B4-BE49-F238E27FC236}">
                  <a16:creationId xmlns:a16="http://schemas.microsoft.com/office/drawing/2014/main" id="{9E80F820-341A-4248-9CF0-4746781562E0}"/>
                </a:ext>
              </a:extLst>
            </p:cNvPr>
            <p:cNvSpPr txBox="1"/>
            <p:nvPr/>
          </p:nvSpPr>
          <p:spPr>
            <a:xfrm>
              <a:off x="3524238" y="1940615"/>
              <a:ext cx="2180084" cy="677108"/>
            </a:xfrm>
            <a:prstGeom prst="rect">
              <a:avLst/>
            </a:prstGeom>
            <a:noFill/>
          </p:spPr>
          <p:txBody>
            <a:bodyPr vert="horz" wrap="none" lIns="0" tIns="0" rIns="0" bIns="0" rtlCol="0">
              <a:spAutoFit/>
            </a:bodyPr>
            <a:lstStyle>
              <a:defPPr>
                <a:defRPr lang="zh-CN"/>
              </a:defPPr>
              <a:lvl1pPr>
                <a:defRPr sz="11500">
                  <a:solidFill>
                    <a:schemeClr val="accent4">
                      <a:lumMod val="50000"/>
                    </a:schemeClr>
                  </a:solidFill>
                  <a:latin typeface="字魂47号-三分行楷" panose="00000500000000000000" pitchFamily="2" charset="-122"/>
                  <a:ea typeface="字魂47号-三分行楷" panose="00000500000000000000" pitchFamily="2" charset="-122"/>
                </a:defRPr>
              </a:lvl1pPr>
            </a:lstStyle>
            <a:p>
              <a:r>
                <a:rPr lang="zh-CN" altLang="en-US" sz="4400" spc="-150" dirty="0">
                  <a:solidFill>
                    <a:srgbClr val="2E83AC"/>
                  </a:solidFill>
                  <a:latin typeface="+mn-ea"/>
                  <a:ea typeface="+mn-ea"/>
                </a:rPr>
                <a:t>考点演练</a:t>
              </a:r>
            </a:p>
          </p:txBody>
        </p:sp>
      </p:grpSp>
    </p:spTree>
    <p:extLst>
      <p:ext uri="{BB962C8B-B14F-4D97-AF65-F5344CB8AC3E}">
        <p14:creationId xmlns:p14="http://schemas.microsoft.com/office/powerpoint/2010/main" val="3676924459"/>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1"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1000"/>
                                            <p:tgtEl>
                                              <p:spTgt spid="25"/>
                                            </p:tgtEl>
                                            <p:attrNameLst>
                                              <p:attrName>ppt_x</p:attrName>
                                            </p:attrNameLst>
                                          </p:cBhvr>
                                          <p:tavLst>
                                            <p:tav tm="0">
                                              <p:val>
                                                <p:strVal val="#ppt_x-#ppt_w*1.125000"/>
                                              </p:val>
                                            </p:tav>
                                            <p:tav tm="100000">
                                              <p:val>
                                                <p:strVal val="#ppt_x"/>
                                              </p:val>
                                            </p:tav>
                                          </p:tavLst>
                                        </p:anim>
                                        <p:animEffect transition="in" filter="wipe(right)">
                                          <p:cBhvr>
                                            <p:cTn id="8" dur="1000"/>
                                            <p:tgtEl>
                                              <p:spTgt spid="25"/>
                                            </p:tgtEl>
                                          </p:cBhvr>
                                        </p:animEffect>
                                      </p:childTnLst>
                                    </p:cTn>
                                  </p:par>
                                  <p:par>
                                    <p:cTn id="9" presetID="12" presetClass="entr" presetSubtype="8" fill="hold" grpId="1" nodeType="withEffect">
                                      <p:stCondLst>
                                        <p:cond delay="25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750"/>
                                            <p:tgtEl>
                                              <p:spTgt spid="26"/>
                                            </p:tgtEl>
                                            <p:attrNameLst>
                                              <p:attrName>ppt_x</p:attrName>
                                            </p:attrNameLst>
                                          </p:cBhvr>
                                          <p:tavLst>
                                            <p:tav tm="0">
                                              <p:val>
                                                <p:strVal val="#ppt_x-#ppt_w*1.125000"/>
                                              </p:val>
                                            </p:tav>
                                            <p:tav tm="100000">
                                              <p:val>
                                                <p:strVal val="#ppt_x"/>
                                              </p:val>
                                            </p:tav>
                                          </p:tavLst>
                                        </p:anim>
                                        <p:animEffect transition="in" filter="wipe(right)">
                                          <p:cBhvr>
                                            <p:cTn id="12" dur="750"/>
                                            <p:tgtEl>
                                              <p:spTgt spid="26"/>
                                            </p:tgtEl>
                                          </p:cBhvr>
                                        </p:animEffect>
                                      </p:childTnLst>
                                    </p:cTn>
                                  </p:par>
                                </p:childTnLst>
                              </p:cTn>
                            </p:par>
                            <p:par>
                              <p:cTn id="13" fill="hold">
                                <p:stCondLst>
                                  <p:cond delay="1000"/>
                                </p:stCondLst>
                                <p:childTnLst>
                                  <p:par>
                                    <p:cTn id="14" presetID="2" presetClass="entr" presetSubtype="4" fill="hold" nodeType="afterEffect" p14:presetBounceEnd="46000">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14:bounceEnd="46000">
                                          <p:cBhvr additive="base">
                                            <p:cTn id="16" dur="1000" fill="hold"/>
                                            <p:tgtEl>
                                              <p:spTgt spid="8"/>
                                            </p:tgtEl>
                                            <p:attrNameLst>
                                              <p:attrName>ppt_x</p:attrName>
                                            </p:attrNameLst>
                                          </p:cBhvr>
                                          <p:tavLst>
                                            <p:tav tm="0">
                                              <p:val>
                                                <p:strVal val="#ppt_x"/>
                                              </p:val>
                                            </p:tav>
                                            <p:tav tm="100000">
                                              <p:val>
                                                <p:strVal val="#ppt_x"/>
                                              </p:val>
                                            </p:tav>
                                          </p:tavLst>
                                        </p:anim>
                                        <p:anim calcmode="lin" valueType="num" p14:bounceEnd="46000">
                                          <p:cBhvr additive="base">
                                            <p:cTn id="17" dur="1000" fill="hold"/>
                                            <p:tgtEl>
                                              <p:spTgt spid="8"/>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14:presetBounceEnd="46000">
                                      <p:stCondLst>
                                        <p:cond delay="0"/>
                                      </p:stCondLst>
                                      <p:childTnLst>
                                        <p:set>
                                          <p:cBhvr>
                                            <p:cTn id="19" dur="1" fill="hold">
                                              <p:stCondLst>
                                                <p:cond delay="0"/>
                                              </p:stCondLst>
                                            </p:cTn>
                                            <p:tgtEl>
                                              <p:spTgt spid="23"/>
                                            </p:tgtEl>
                                            <p:attrNameLst>
                                              <p:attrName>style.visibility</p:attrName>
                                            </p:attrNameLst>
                                          </p:cBhvr>
                                          <p:to>
                                            <p:strVal val="visible"/>
                                          </p:to>
                                        </p:set>
                                        <p:anim calcmode="lin" valueType="num" p14:bounceEnd="46000">
                                          <p:cBhvr additive="base">
                                            <p:cTn id="20" dur="1000" fill="hold"/>
                                            <p:tgtEl>
                                              <p:spTgt spid="23"/>
                                            </p:tgtEl>
                                            <p:attrNameLst>
                                              <p:attrName>ppt_x</p:attrName>
                                            </p:attrNameLst>
                                          </p:cBhvr>
                                          <p:tavLst>
                                            <p:tav tm="0">
                                              <p:val>
                                                <p:strVal val="#ppt_x"/>
                                              </p:val>
                                            </p:tav>
                                            <p:tav tm="100000">
                                              <p:val>
                                                <p:strVal val="#ppt_x"/>
                                              </p:val>
                                            </p:tav>
                                          </p:tavLst>
                                        </p:anim>
                                        <p:anim calcmode="lin" valueType="num" p14:bounceEnd="46000">
                                          <p:cBhvr additive="base">
                                            <p:cTn id="21" dur="1000" fill="hold"/>
                                            <p:tgtEl>
                                              <p:spTgt spid="23"/>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14:presetBounceEnd="46000">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14:bounceEnd="46000">
                                          <p:cBhvr additive="base">
                                            <p:cTn id="24" dur="1000" fill="hold"/>
                                            <p:tgtEl>
                                              <p:spTgt spid="31"/>
                                            </p:tgtEl>
                                            <p:attrNameLst>
                                              <p:attrName>ppt_x</p:attrName>
                                            </p:attrNameLst>
                                          </p:cBhvr>
                                          <p:tavLst>
                                            <p:tav tm="0">
                                              <p:val>
                                                <p:strVal val="#ppt_x"/>
                                              </p:val>
                                            </p:tav>
                                            <p:tav tm="100000">
                                              <p:val>
                                                <p:strVal val="#ppt_x"/>
                                              </p:val>
                                            </p:tav>
                                          </p:tavLst>
                                        </p:anim>
                                        <p:anim calcmode="lin" valueType="num" p14:bounceEnd="46000">
                                          <p:cBhvr additive="base">
                                            <p:cTn id="25" dur="1000" fill="hold"/>
                                            <p:tgtEl>
                                              <p:spTgt spid="31"/>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14:presetBounceEnd="46000">
                                      <p:stCondLst>
                                        <p:cond delay="0"/>
                                      </p:stCondLst>
                                      <p:childTnLst>
                                        <p:set>
                                          <p:cBhvr>
                                            <p:cTn id="27" dur="1" fill="hold">
                                              <p:stCondLst>
                                                <p:cond delay="0"/>
                                              </p:stCondLst>
                                            </p:cTn>
                                            <p:tgtEl>
                                              <p:spTgt spid="41"/>
                                            </p:tgtEl>
                                            <p:attrNameLst>
                                              <p:attrName>style.visibility</p:attrName>
                                            </p:attrNameLst>
                                          </p:cBhvr>
                                          <p:to>
                                            <p:strVal val="visible"/>
                                          </p:to>
                                        </p:set>
                                        <p:anim calcmode="lin" valueType="num" p14:bounceEnd="46000">
                                          <p:cBhvr additive="base">
                                            <p:cTn id="28" dur="1000" fill="hold"/>
                                            <p:tgtEl>
                                              <p:spTgt spid="41"/>
                                            </p:tgtEl>
                                            <p:attrNameLst>
                                              <p:attrName>ppt_x</p:attrName>
                                            </p:attrNameLst>
                                          </p:cBhvr>
                                          <p:tavLst>
                                            <p:tav tm="0">
                                              <p:val>
                                                <p:strVal val="#ppt_x"/>
                                              </p:val>
                                            </p:tav>
                                            <p:tav tm="100000">
                                              <p:val>
                                                <p:strVal val="#ppt_x"/>
                                              </p:val>
                                            </p:tav>
                                          </p:tavLst>
                                        </p:anim>
                                        <p:anim calcmode="lin" valueType="num" p14:bounceEnd="46000">
                                          <p:cBhvr additive="base">
                                            <p:cTn id="29" dur="1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1"/>
          <p:bldP spid="26"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1"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1000"/>
                                            <p:tgtEl>
                                              <p:spTgt spid="25"/>
                                            </p:tgtEl>
                                            <p:attrNameLst>
                                              <p:attrName>ppt_x</p:attrName>
                                            </p:attrNameLst>
                                          </p:cBhvr>
                                          <p:tavLst>
                                            <p:tav tm="0">
                                              <p:val>
                                                <p:strVal val="#ppt_x-#ppt_w*1.125000"/>
                                              </p:val>
                                            </p:tav>
                                            <p:tav tm="100000">
                                              <p:val>
                                                <p:strVal val="#ppt_x"/>
                                              </p:val>
                                            </p:tav>
                                          </p:tavLst>
                                        </p:anim>
                                        <p:animEffect transition="in" filter="wipe(right)">
                                          <p:cBhvr>
                                            <p:cTn id="8" dur="1000"/>
                                            <p:tgtEl>
                                              <p:spTgt spid="25"/>
                                            </p:tgtEl>
                                          </p:cBhvr>
                                        </p:animEffect>
                                      </p:childTnLst>
                                    </p:cTn>
                                  </p:par>
                                  <p:par>
                                    <p:cTn id="9" presetID="12" presetClass="entr" presetSubtype="8" fill="hold" grpId="1" nodeType="withEffect">
                                      <p:stCondLst>
                                        <p:cond delay="25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750"/>
                                            <p:tgtEl>
                                              <p:spTgt spid="26"/>
                                            </p:tgtEl>
                                            <p:attrNameLst>
                                              <p:attrName>ppt_x</p:attrName>
                                            </p:attrNameLst>
                                          </p:cBhvr>
                                          <p:tavLst>
                                            <p:tav tm="0">
                                              <p:val>
                                                <p:strVal val="#ppt_x-#ppt_w*1.125000"/>
                                              </p:val>
                                            </p:tav>
                                            <p:tav tm="100000">
                                              <p:val>
                                                <p:strVal val="#ppt_x"/>
                                              </p:val>
                                            </p:tav>
                                          </p:tavLst>
                                        </p:anim>
                                        <p:animEffect transition="in" filter="wipe(right)">
                                          <p:cBhvr>
                                            <p:cTn id="12" dur="750"/>
                                            <p:tgtEl>
                                              <p:spTgt spid="26"/>
                                            </p:tgtEl>
                                          </p:cBhvr>
                                        </p:animEffect>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1000" fill="hold"/>
                                            <p:tgtEl>
                                              <p:spTgt spid="8"/>
                                            </p:tgtEl>
                                            <p:attrNameLst>
                                              <p:attrName>ppt_x</p:attrName>
                                            </p:attrNameLst>
                                          </p:cBhvr>
                                          <p:tavLst>
                                            <p:tav tm="0">
                                              <p:val>
                                                <p:strVal val="#ppt_x"/>
                                              </p:val>
                                            </p:tav>
                                            <p:tav tm="100000">
                                              <p:val>
                                                <p:strVal val="#ppt_x"/>
                                              </p:val>
                                            </p:tav>
                                          </p:tavLst>
                                        </p:anim>
                                        <p:anim calcmode="lin" valueType="num">
                                          <p:cBhvr additive="base">
                                            <p:cTn id="17" dur="1000" fill="hold"/>
                                            <p:tgtEl>
                                              <p:spTgt spid="8"/>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23"/>
                                            </p:tgtEl>
                                            <p:attrNameLst>
                                              <p:attrName>style.visibility</p:attrName>
                                            </p:attrNameLst>
                                          </p:cBhvr>
                                          <p:to>
                                            <p:strVal val="visible"/>
                                          </p:to>
                                        </p:set>
                                        <p:anim calcmode="lin" valueType="num">
                                          <p:cBhvr additive="base">
                                            <p:cTn id="20" dur="1000" fill="hold"/>
                                            <p:tgtEl>
                                              <p:spTgt spid="23"/>
                                            </p:tgtEl>
                                            <p:attrNameLst>
                                              <p:attrName>ppt_x</p:attrName>
                                            </p:attrNameLst>
                                          </p:cBhvr>
                                          <p:tavLst>
                                            <p:tav tm="0">
                                              <p:val>
                                                <p:strVal val="#ppt_x"/>
                                              </p:val>
                                            </p:tav>
                                            <p:tav tm="100000">
                                              <p:val>
                                                <p:strVal val="#ppt_x"/>
                                              </p:val>
                                            </p:tav>
                                          </p:tavLst>
                                        </p:anim>
                                        <p:anim calcmode="lin" valueType="num">
                                          <p:cBhvr additive="base">
                                            <p:cTn id="21" dur="1000" fill="hold"/>
                                            <p:tgtEl>
                                              <p:spTgt spid="23"/>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1000" fill="hold"/>
                                            <p:tgtEl>
                                              <p:spTgt spid="31"/>
                                            </p:tgtEl>
                                            <p:attrNameLst>
                                              <p:attrName>ppt_x</p:attrName>
                                            </p:attrNameLst>
                                          </p:cBhvr>
                                          <p:tavLst>
                                            <p:tav tm="0">
                                              <p:val>
                                                <p:strVal val="#ppt_x"/>
                                              </p:val>
                                            </p:tav>
                                            <p:tav tm="100000">
                                              <p:val>
                                                <p:strVal val="#ppt_x"/>
                                              </p:val>
                                            </p:tav>
                                          </p:tavLst>
                                        </p:anim>
                                        <p:anim calcmode="lin" valueType="num">
                                          <p:cBhvr additive="base">
                                            <p:cTn id="25" dur="1000" fill="hold"/>
                                            <p:tgtEl>
                                              <p:spTgt spid="31"/>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41"/>
                                            </p:tgtEl>
                                            <p:attrNameLst>
                                              <p:attrName>style.visibility</p:attrName>
                                            </p:attrNameLst>
                                          </p:cBhvr>
                                          <p:to>
                                            <p:strVal val="visible"/>
                                          </p:to>
                                        </p:set>
                                        <p:anim calcmode="lin" valueType="num">
                                          <p:cBhvr additive="base">
                                            <p:cTn id="28" dur="1000" fill="hold"/>
                                            <p:tgtEl>
                                              <p:spTgt spid="41"/>
                                            </p:tgtEl>
                                            <p:attrNameLst>
                                              <p:attrName>ppt_x</p:attrName>
                                            </p:attrNameLst>
                                          </p:cBhvr>
                                          <p:tavLst>
                                            <p:tav tm="0">
                                              <p:val>
                                                <p:strVal val="#ppt_x"/>
                                              </p:val>
                                            </p:tav>
                                            <p:tav tm="100000">
                                              <p:val>
                                                <p:strVal val="#ppt_x"/>
                                              </p:val>
                                            </p:tav>
                                          </p:tavLst>
                                        </p:anim>
                                        <p:anim calcmode="lin" valueType="num">
                                          <p:cBhvr additive="base">
                                            <p:cTn id="29" dur="1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1"/>
          <p:bldP spid="26" grpId="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p:txBody>
          <a:bodyPr/>
          <a:lstStyle/>
          <a:p>
            <a:r>
              <a:rPr lang="zh-CN" altLang="en-US" dirty="0"/>
              <a:t>考点演练</a:t>
            </a:r>
          </a:p>
        </p:txBody>
      </p:sp>
      <p:pic>
        <p:nvPicPr>
          <p:cNvPr id="23" name="图片 22">
            <a:extLst>
              <a:ext uri="{FF2B5EF4-FFF2-40B4-BE49-F238E27FC236}">
                <a16:creationId xmlns:a16="http://schemas.microsoft.com/office/drawing/2014/main" id="{78C4BE96-C8F9-4F60-AFDA-95DC88B0E6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1637869"/>
            <a:ext cx="383242" cy="391952"/>
          </a:xfrm>
          <a:prstGeom prst="rect">
            <a:avLst/>
          </a:prstGeom>
        </p:spPr>
      </p:pic>
      <p:sp>
        <p:nvSpPr>
          <p:cNvPr id="24" name="矩形 23">
            <a:extLst>
              <a:ext uri="{FF2B5EF4-FFF2-40B4-BE49-F238E27FC236}">
                <a16:creationId xmlns:a16="http://schemas.microsoft.com/office/drawing/2014/main" id="{0E3E8DD6-55D6-4D01-BEB3-28263374DE60}"/>
              </a:ext>
            </a:extLst>
          </p:cNvPr>
          <p:cNvSpPr/>
          <p:nvPr/>
        </p:nvSpPr>
        <p:spPr>
          <a:xfrm>
            <a:off x="2212791" y="1603013"/>
            <a:ext cx="6186309" cy="461665"/>
          </a:xfrm>
          <a:prstGeom prst="rect">
            <a:avLst/>
          </a:prstGeom>
        </p:spPr>
        <p:txBody>
          <a:bodyPr wrap="none">
            <a:spAutoFit/>
          </a:bodyPr>
          <a:lstStyle/>
          <a:p>
            <a:r>
              <a:rPr lang="zh-CN" altLang="en-US" sz="2400" dirty="0">
                <a:solidFill>
                  <a:srgbClr val="2E83AC"/>
                </a:solidFill>
              </a:rPr>
              <a:t>可以促使气流上升，带来降水的是（    ） </a:t>
            </a:r>
          </a:p>
        </p:txBody>
      </p:sp>
      <p:sp>
        <p:nvSpPr>
          <p:cNvPr id="11" name="矩形 28675">
            <a:extLst>
              <a:ext uri="{FF2B5EF4-FFF2-40B4-BE49-F238E27FC236}">
                <a16:creationId xmlns:a16="http://schemas.microsoft.com/office/drawing/2014/main" id="{807E8F16-F67E-4166-84C5-73777F1EC814}"/>
              </a:ext>
            </a:extLst>
          </p:cNvPr>
          <p:cNvSpPr>
            <a:spLocks noChangeArrowheads="1"/>
          </p:cNvSpPr>
          <p:nvPr/>
        </p:nvSpPr>
        <p:spPr bwMode="auto">
          <a:xfrm>
            <a:off x="7219062" y="1312864"/>
            <a:ext cx="471604" cy="826380"/>
          </a:xfrm>
          <a:prstGeom prst="rect">
            <a:avLst/>
          </a:prstGeom>
        </p:spPr>
        <p:txBody>
          <a:bodyPr wrap="none">
            <a:spAutoFit/>
          </a:bodyPr>
          <a:lstStyle/>
          <a:p>
            <a:pPr>
              <a:lnSpc>
                <a:spcPct val="150000"/>
              </a:lnSpc>
            </a:pPr>
            <a:r>
              <a:rPr lang="en-US" altLang="zh-CN" sz="3600" dirty="0">
                <a:solidFill>
                  <a:schemeClr val="accent2"/>
                </a:solidFill>
              </a:rPr>
              <a:t>C</a:t>
            </a:r>
            <a:endParaRPr lang="zh-CN" altLang="en-US" sz="3600" dirty="0">
              <a:solidFill>
                <a:schemeClr val="accent2"/>
              </a:solidFill>
            </a:endParaRPr>
          </a:p>
        </p:txBody>
      </p:sp>
      <p:sp>
        <p:nvSpPr>
          <p:cNvPr id="12" name="文本框 29698">
            <a:extLst>
              <a:ext uri="{FF2B5EF4-FFF2-40B4-BE49-F238E27FC236}">
                <a16:creationId xmlns:a16="http://schemas.microsoft.com/office/drawing/2014/main" id="{A1FAB15C-435E-41E9-9E41-70F58678EC02}"/>
              </a:ext>
            </a:extLst>
          </p:cNvPr>
          <p:cNvSpPr txBox="1">
            <a:spLocks noChangeArrowheads="1"/>
          </p:cNvSpPr>
          <p:nvPr/>
        </p:nvSpPr>
        <p:spPr bwMode="auto">
          <a:xfrm>
            <a:off x="2278380" y="2231994"/>
            <a:ext cx="2116285" cy="461665"/>
          </a:xfrm>
          <a:prstGeom prst="rect">
            <a:avLst/>
          </a:prstGeom>
        </p:spPr>
        <p:txBody>
          <a:bodyPr wrap="none">
            <a:spAutoFit/>
          </a:bodyPr>
          <a:lstStyle>
            <a:defPPr>
              <a:defRPr lang="zh-CN"/>
            </a:defPPr>
            <a:lvl1pPr>
              <a:defRPr sz="2400">
                <a:solidFill>
                  <a:srgbClr val="2E83AC"/>
                </a:solidFill>
              </a:defRPr>
            </a:lvl1pPr>
          </a:lstStyle>
          <a:p>
            <a:r>
              <a:rPr lang="en-US" altLang="zh-CN" dirty="0"/>
              <a:t>A.</a:t>
            </a:r>
            <a:r>
              <a:rPr lang="zh-CN" altLang="en-US" dirty="0"/>
              <a:t>高压与低压</a:t>
            </a:r>
          </a:p>
        </p:txBody>
      </p:sp>
      <p:sp>
        <p:nvSpPr>
          <p:cNvPr id="13" name="文本框 29699">
            <a:extLst>
              <a:ext uri="{FF2B5EF4-FFF2-40B4-BE49-F238E27FC236}">
                <a16:creationId xmlns:a16="http://schemas.microsoft.com/office/drawing/2014/main" id="{AED442A5-9F20-4BDA-8E75-745B3C36C941}"/>
              </a:ext>
            </a:extLst>
          </p:cNvPr>
          <p:cNvSpPr txBox="1">
            <a:spLocks noChangeArrowheads="1"/>
          </p:cNvSpPr>
          <p:nvPr/>
        </p:nvSpPr>
        <p:spPr bwMode="auto">
          <a:xfrm>
            <a:off x="6440805" y="2231994"/>
            <a:ext cx="2557110" cy="461665"/>
          </a:xfrm>
          <a:prstGeom prst="rect">
            <a:avLst/>
          </a:prstGeom>
        </p:spPr>
        <p:txBody>
          <a:bodyPr wrap="none">
            <a:spAutoFit/>
          </a:bodyPr>
          <a:lstStyle>
            <a:defPPr>
              <a:defRPr lang="zh-CN"/>
            </a:defPPr>
            <a:lvl1pPr>
              <a:defRPr sz="2400">
                <a:solidFill>
                  <a:srgbClr val="2E83AC"/>
                </a:solidFill>
              </a:defRPr>
            </a:lvl1pPr>
          </a:lstStyle>
          <a:p>
            <a:r>
              <a:rPr lang="en-US" altLang="zh-CN" dirty="0"/>
              <a:t>B.</a:t>
            </a:r>
            <a:r>
              <a:rPr lang="zh-CN" altLang="en-US" dirty="0"/>
              <a:t>气旋与反气旋 </a:t>
            </a:r>
          </a:p>
        </p:txBody>
      </p:sp>
      <p:sp>
        <p:nvSpPr>
          <p:cNvPr id="15" name="文本框 29700">
            <a:extLst>
              <a:ext uri="{FF2B5EF4-FFF2-40B4-BE49-F238E27FC236}">
                <a16:creationId xmlns:a16="http://schemas.microsoft.com/office/drawing/2014/main" id="{DEB96D6A-BD4E-4BB0-8236-AE14E72757B3}"/>
              </a:ext>
            </a:extLst>
          </p:cNvPr>
          <p:cNvSpPr txBox="1">
            <a:spLocks noChangeArrowheads="1"/>
          </p:cNvSpPr>
          <p:nvPr/>
        </p:nvSpPr>
        <p:spPr bwMode="auto">
          <a:xfrm>
            <a:off x="2278380" y="2739654"/>
            <a:ext cx="2068195" cy="461665"/>
          </a:xfrm>
          <a:prstGeom prst="rect">
            <a:avLst/>
          </a:prstGeom>
        </p:spPr>
        <p:txBody>
          <a:bodyPr wrap="none">
            <a:spAutoFit/>
          </a:bodyPr>
          <a:lstStyle>
            <a:defPPr>
              <a:defRPr lang="zh-CN"/>
            </a:defPPr>
            <a:lvl1pPr>
              <a:defRPr sz="2400">
                <a:solidFill>
                  <a:srgbClr val="2E83AC"/>
                </a:solidFill>
              </a:defRPr>
            </a:lvl1pPr>
          </a:lstStyle>
          <a:p>
            <a:r>
              <a:rPr lang="en-US" altLang="zh-CN" dirty="0"/>
              <a:t>C.</a:t>
            </a:r>
            <a:r>
              <a:rPr lang="zh-CN" altLang="en-US" dirty="0"/>
              <a:t>冷锋与暖锋</a:t>
            </a:r>
          </a:p>
        </p:txBody>
      </p:sp>
      <p:sp>
        <p:nvSpPr>
          <p:cNvPr id="16" name="文本框 29701">
            <a:extLst>
              <a:ext uri="{FF2B5EF4-FFF2-40B4-BE49-F238E27FC236}">
                <a16:creationId xmlns:a16="http://schemas.microsoft.com/office/drawing/2014/main" id="{9E1781F8-898F-4F17-BC45-E4CD8FA17F56}"/>
              </a:ext>
            </a:extLst>
          </p:cNvPr>
          <p:cNvSpPr txBox="1">
            <a:spLocks noChangeArrowheads="1"/>
          </p:cNvSpPr>
          <p:nvPr/>
        </p:nvSpPr>
        <p:spPr bwMode="auto">
          <a:xfrm>
            <a:off x="6440805" y="2712393"/>
            <a:ext cx="2560316" cy="461665"/>
          </a:xfrm>
          <a:prstGeom prst="rect">
            <a:avLst/>
          </a:prstGeom>
        </p:spPr>
        <p:txBody>
          <a:bodyPr wrap="none">
            <a:spAutoFit/>
          </a:bodyPr>
          <a:lstStyle>
            <a:defPPr>
              <a:defRPr lang="zh-CN"/>
            </a:defPPr>
            <a:lvl1pPr>
              <a:defRPr sz="2400">
                <a:solidFill>
                  <a:srgbClr val="2E83AC"/>
                </a:solidFill>
              </a:defRPr>
            </a:lvl1pPr>
          </a:lstStyle>
          <a:p>
            <a:r>
              <a:rPr lang="en-US" altLang="zh-CN" dirty="0"/>
              <a:t>D.</a:t>
            </a:r>
            <a:r>
              <a:rPr lang="zh-CN" altLang="en-US" dirty="0"/>
              <a:t>冷锋与暖锋   </a:t>
            </a:r>
          </a:p>
        </p:txBody>
      </p:sp>
      <p:pic>
        <p:nvPicPr>
          <p:cNvPr id="17" name="图片 16">
            <a:extLst>
              <a:ext uri="{FF2B5EF4-FFF2-40B4-BE49-F238E27FC236}">
                <a16:creationId xmlns:a16="http://schemas.microsoft.com/office/drawing/2014/main" id="{5159079E-59DE-4050-A545-B2364DC463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3718799"/>
            <a:ext cx="383242" cy="391952"/>
          </a:xfrm>
          <a:prstGeom prst="rect">
            <a:avLst/>
          </a:prstGeom>
        </p:spPr>
      </p:pic>
      <p:sp>
        <p:nvSpPr>
          <p:cNvPr id="18" name="矩形 17">
            <a:extLst>
              <a:ext uri="{FF2B5EF4-FFF2-40B4-BE49-F238E27FC236}">
                <a16:creationId xmlns:a16="http://schemas.microsoft.com/office/drawing/2014/main" id="{C5D683AF-1A04-474F-9D5E-B13CF61D7BF1}"/>
              </a:ext>
            </a:extLst>
          </p:cNvPr>
          <p:cNvSpPr/>
          <p:nvPr/>
        </p:nvSpPr>
        <p:spPr>
          <a:xfrm>
            <a:off x="2212791" y="3683943"/>
            <a:ext cx="6186309" cy="461665"/>
          </a:xfrm>
          <a:prstGeom prst="rect">
            <a:avLst/>
          </a:prstGeom>
        </p:spPr>
        <p:txBody>
          <a:bodyPr wrap="none">
            <a:spAutoFit/>
          </a:bodyPr>
          <a:lstStyle/>
          <a:p>
            <a:r>
              <a:rPr lang="zh-CN" altLang="en-US" sz="2400" dirty="0">
                <a:solidFill>
                  <a:srgbClr val="2E83AC"/>
                </a:solidFill>
              </a:rPr>
              <a:t>当暖锋过境时，常出现的天气状况是（   ）</a:t>
            </a:r>
          </a:p>
        </p:txBody>
      </p:sp>
      <p:sp>
        <p:nvSpPr>
          <p:cNvPr id="19" name="矩形 28675">
            <a:extLst>
              <a:ext uri="{FF2B5EF4-FFF2-40B4-BE49-F238E27FC236}">
                <a16:creationId xmlns:a16="http://schemas.microsoft.com/office/drawing/2014/main" id="{2EDCBD6B-FDF2-4300-A2EF-B946CFCECA65}"/>
              </a:ext>
            </a:extLst>
          </p:cNvPr>
          <p:cNvSpPr>
            <a:spLocks noChangeArrowheads="1"/>
          </p:cNvSpPr>
          <p:nvPr/>
        </p:nvSpPr>
        <p:spPr bwMode="auto">
          <a:xfrm>
            <a:off x="7454864" y="3393794"/>
            <a:ext cx="542136" cy="826380"/>
          </a:xfrm>
          <a:prstGeom prst="rect">
            <a:avLst/>
          </a:prstGeom>
        </p:spPr>
        <p:txBody>
          <a:bodyPr wrap="none">
            <a:spAutoFit/>
          </a:bodyPr>
          <a:lstStyle/>
          <a:p>
            <a:pPr>
              <a:lnSpc>
                <a:spcPct val="150000"/>
              </a:lnSpc>
            </a:pPr>
            <a:r>
              <a:rPr lang="en-US" altLang="zh-CN" sz="3600" dirty="0">
                <a:solidFill>
                  <a:schemeClr val="accent2"/>
                </a:solidFill>
              </a:rPr>
              <a:t>A</a:t>
            </a:r>
            <a:endParaRPr lang="zh-CN" altLang="en-US" sz="3600" dirty="0">
              <a:solidFill>
                <a:schemeClr val="accent2"/>
              </a:solidFill>
            </a:endParaRPr>
          </a:p>
        </p:txBody>
      </p:sp>
      <p:sp>
        <p:nvSpPr>
          <p:cNvPr id="20" name="文本框 29698">
            <a:extLst>
              <a:ext uri="{FF2B5EF4-FFF2-40B4-BE49-F238E27FC236}">
                <a16:creationId xmlns:a16="http://schemas.microsoft.com/office/drawing/2014/main" id="{DFC620BD-EE4E-497D-AA3C-904886A943F3}"/>
              </a:ext>
            </a:extLst>
          </p:cNvPr>
          <p:cNvSpPr txBox="1">
            <a:spLocks noChangeArrowheads="1"/>
          </p:cNvSpPr>
          <p:nvPr/>
        </p:nvSpPr>
        <p:spPr bwMode="auto">
          <a:xfrm>
            <a:off x="2278380" y="4312924"/>
            <a:ext cx="2116285" cy="461665"/>
          </a:xfrm>
          <a:prstGeom prst="rect">
            <a:avLst/>
          </a:prstGeom>
        </p:spPr>
        <p:txBody>
          <a:bodyPr wrap="none">
            <a:spAutoFit/>
          </a:bodyPr>
          <a:lstStyle>
            <a:defPPr>
              <a:defRPr lang="zh-CN"/>
            </a:defPPr>
            <a:lvl1pPr>
              <a:defRPr sz="2400">
                <a:solidFill>
                  <a:srgbClr val="2E83AC"/>
                </a:solidFill>
              </a:defRPr>
            </a:lvl1pPr>
          </a:lstStyle>
          <a:p>
            <a:r>
              <a:rPr lang="en-US" altLang="zh-CN" dirty="0"/>
              <a:t>A.</a:t>
            </a:r>
            <a:r>
              <a:rPr lang="zh-CN" altLang="en-US" dirty="0"/>
              <a:t>连续性降水</a:t>
            </a:r>
          </a:p>
        </p:txBody>
      </p:sp>
      <p:sp>
        <p:nvSpPr>
          <p:cNvPr id="21" name="文本框 29699">
            <a:extLst>
              <a:ext uri="{FF2B5EF4-FFF2-40B4-BE49-F238E27FC236}">
                <a16:creationId xmlns:a16="http://schemas.microsoft.com/office/drawing/2014/main" id="{3D807143-4078-410E-8754-257A6E8E7EC8}"/>
              </a:ext>
            </a:extLst>
          </p:cNvPr>
          <p:cNvSpPr txBox="1">
            <a:spLocks noChangeArrowheads="1"/>
          </p:cNvSpPr>
          <p:nvPr/>
        </p:nvSpPr>
        <p:spPr bwMode="auto">
          <a:xfrm>
            <a:off x="6440805" y="4312924"/>
            <a:ext cx="2095445" cy="461665"/>
          </a:xfrm>
          <a:prstGeom prst="rect">
            <a:avLst/>
          </a:prstGeom>
        </p:spPr>
        <p:txBody>
          <a:bodyPr wrap="none">
            <a:spAutoFit/>
          </a:bodyPr>
          <a:lstStyle>
            <a:defPPr>
              <a:defRPr lang="zh-CN"/>
            </a:defPPr>
            <a:lvl1pPr>
              <a:defRPr sz="2400">
                <a:solidFill>
                  <a:srgbClr val="2E83AC"/>
                </a:solidFill>
              </a:defRPr>
            </a:lvl1pPr>
          </a:lstStyle>
          <a:p>
            <a:r>
              <a:rPr lang="en-US" altLang="zh-CN" dirty="0"/>
              <a:t>B.</a:t>
            </a:r>
            <a:r>
              <a:rPr lang="zh-CN" altLang="en-US" dirty="0"/>
              <a:t>沙尘暴天气</a:t>
            </a:r>
          </a:p>
        </p:txBody>
      </p:sp>
      <p:sp>
        <p:nvSpPr>
          <p:cNvPr id="22" name="文本框 29700">
            <a:extLst>
              <a:ext uri="{FF2B5EF4-FFF2-40B4-BE49-F238E27FC236}">
                <a16:creationId xmlns:a16="http://schemas.microsoft.com/office/drawing/2014/main" id="{50CEB6CA-3683-496B-9850-9D9E1B64D737}"/>
              </a:ext>
            </a:extLst>
          </p:cNvPr>
          <p:cNvSpPr txBox="1">
            <a:spLocks noChangeArrowheads="1"/>
          </p:cNvSpPr>
          <p:nvPr/>
        </p:nvSpPr>
        <p:spPr bwMode="auto">
          <a:xfrm>
            <a:off x="2278380" y="4820584"/>
            <a:ext cx="1760418" cy="461665"/>
          </a:xfrm>
          <a:prstGeom prst="rect">
            <a:avLst/>
          </a:prstGeom>
        </p:spPr>
        <p:txBody>
          <a:bodyPr wrap="none">
            <a:spAutoFit/>
          </a:bodyPr>
          <a:lstStyle>
            <a:defPPr>
              <a:defRPr lang="zh-CN"/>
            </a:defPPr>
            <a:lvl1pPr>
              <a:defRPr sz="2400">
                <a:solidFill>
                  <a:srgbClr val="2E83AC"/>
                </a:solidFill>
              </a:defRPr>
            </a:lvl1pPr>
          </a:lstStyle>
          <a:p>
            <a:r>
              <a:rPr lang="en-US" altLang="zh-CN" dirty="0"/>
              <a:t>C.</a:t>
            </a:r>
            <a:r>
              <a:rPr lang="zh-CN" altLang="en-US" dirty="0"/>
              <a:t>狂风暴雨</a:t>
            </a:r>
          </a:p>
        </p:txBody>
      </p:sp>
      <p:sp>
        <p:nvSpPr>
          <p:cNvPr id="25" name="文本框 29701">
            <a:extLst>
              <a:ext uri="{FF2B5EF4-FFF2-40B4-BE49-F238E27FC236}">
                <a16:creationId xmlns:a16="http://schemas.microsoft.com/office/drawing/2014/main" id="{B1961C30-2FA7-46B1-9424-1B3B5EF5117C}"/>
              </a:ext>
            </a:extLst>
          </p:cNvPr>
          <p:cNvSpPr txBox="1">
            <a:spLocks noChangeArrowheads="1"/>
          </p:cNvSpPr>
          <p:nvPr/>
        </p:nvSpPr>
        <p:spPr bwMode="auto">
          <a:xfrm>
            <a:off x="6440805" y="4793323"/>
            <a:ext cx="1790875" cy="461665"/>
          </a:xfrm>
          <a:prstGeom prst="rect">
            <a:avLst/>
          </a:prstGeom>
        </p:spPr>
        <p:txBody>
          <a:bodyPr wrap="none">
            <a:spAutoFit/>
          </a:bodyPr>
          <a:lstStyle>
            <a:defPPr>
              <a:defRPr lang="zh-CN"/>
            </a:defPPr>
            <a:lvl1pPr>
              <a:defRPr sz="2400">
                <a:solidFill>
                  <a:srgbClr val="2E83AC"/>
                </a:solidFill>
              </a:defRPr>
            </a:lvl1pPr>
          </a:lstStyle>
          <a:p>
            <a:r>
              <a:rPr lang="en-US" altLang="zh-CN" dirty="0"/>
              <a:t>D.</a:t>
            </a:r>
            <a:r>
              <a:rPr lang="zh-CN" altLang="en-US" dirty="0"/>
              <a:t>晴朗天气</a:t>
            </a:r>
          </a:p>
        </p:txBody>
      </p:sp>
    </p:spTree>
    <p:extLst>
      <p:ext uri="{BB962C8B-B14F-4D97-AF65-F5344CB8AC3E}">
        <p14:creationId xmlns:p14="http://schemas.microsoft.com/office/powerpoint/2010/main" val="2251827331"/>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randombar(horizontal)">
                                      <p:cBhvr>
                                        <p:cTn id="7" dur="500"/>
                                        <p:tgtEl>
                                          <p:spTgt spid="2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randombar(horizontal)">
                                      <p:cBhvr>
                                        <p:cTn id="10" dur="500"/>
                                        <p:tgtEl>
                                          <p:spTgt spid="2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randombar(horizontal)">
                                      <p:cBhvr>
                                        <p:cTn id="13" dur="500"/>
                                        <p:tgtEl>
                                          <p:spTgt spid="1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randombar(horizontal)">
                                      <p:cBhvr>
                                        <p:cTn id="19" dur="500"/>
                                        <p:tgtEl>
                                          <p:spTgt spid="15"/>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randombar(horizontal)">
                                      <p:cBhvr>
                                        <p:cTn id="22" dur="500"/>
                                        <p:tgtEl>
                                          <p:spTgt spid="16"/>
                                        </p:tgtEl>
                                      </p:cBhvr>
                                    </p:animEffect>
                                  </p:childTnLst>
                                </p:cTn>
                              </p:par>
                            </p:childTnLst>
                          </p:cTn>
                        </p:par>
                        <p:par>
                          <p:cTn id="23" fill="hold">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p:cTn id="26" dur="500" fill="hold"/>
                                        <p:tgtEl>
                                          <p:spTgt spid="11"/>
                                        </p:tgtEl>
                                        <p:attrNameLst>
                                          <p:attrName>ppt_w</p:attrName>
                                        </p:attrNameLst>
                                      </p:cBhvr>
                                      <p:tavLst>
                                        <p:tav tm="0">
                                          <p:val>
                                            <p:fltVal val="0"/>
                                          </p:val>
                                        </p:tav>
                                        <p:tav tm="100000">
                                          <p:val>
                                            <p:strVal val="#ppt_w"/>
                                          </p:val>
                                        </p:tav>
                                      </p:tavLst>
                                    </p:anim>
                                    <p:anim calcmode="lin" valueType="num">
                                      <p:cBhvr>
                                        <p:cTn id="27" dur="500" fill="hold"/>
                                        <p:tgtEl>
                                          <p:spTgt spid="11"/>
                                        </p:tgtEl>
                                        <p:attrNameLst>
                                          <p:attrName>ppt_h</p:attrName>
                                        </p:attrNameLst>
                                      </p:cBhvr>
                                      <p:tavLst>
                                        <p:tav tm="0">
                                          <p:val>
                                            <p:fltVal val="0"/>
                                          </p:val>
                                        </p:tav>
                                        <p:tav tm="100000">
                                          <p:val>
                                            <p:strVal val="#ppt_h"/>
                                          </p:val>
                                        </p:tav>
                                      </p:tavLst>
                                    </p:anim>
                                    <p:animEffect transition="in" filter="fade">
                                      <p:cBhvr>
                                        <p:cTn id="28" dur="500"/>
                                        <p:tgtEl>
                                          <p:spTgt spid="11"/>
                                        </p:tgtEl>
                                      </p:cBhvr>
                                    </p:animEffect>
                                  </p:childTnLst>
                                </p:cTn>
                              </p:par>
                            </p:childTnLst>
                          </p:cTn>
                        </p:par>
                        <p:par>
                          <p:cTn id="29" fill="hold">
                            <p:stCondLst>
                              <p:cond delay="1000"/>
                            </p:stCondLst>
                            <p:childTnLst>
                              <p:par>
                                <p:cTn id="30" presetID="14" presetClass="entr" presetSubtype="10" fill="hold"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randombar(horizontal)">
                                      <p:cBhvr>
                                        <p:cTn id="32" dur="500"/>
                                        <p:tgtEl>
                                          <p:spTgt spid="17"/>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randombar(horizontal)">
                                      <p:cBhvr>
                                        <p:cTn id="35" dur="500"/>
                                        <p:tgtEl>
                                          <p:spTgt spid="18"/>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randombar(horizontal)">
                                      <p:cBhvr>
                                        <p:cTn id="38" dur="500"/>
                                        <p:tgtEl>
                                          <p:spTgt spid="20"/>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randombar(horizontal)">
                                      <p:cBhvr>
                                        <p:cTn id="41" dur="500"/>
                                        <p:tgtEl>
                                          <p:spTgt spid="21"/>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randombar(horizontal)">
                                      <p:cBhvr>
                                        <p:cTn id="44" dur="500"/>
                                        <p:tgtEl>
                                          <p:spTgt spid="22"/>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randombar(horizontal)">
                                      <p:cBhvr>
                                        <p:cTn id="47" dur="500"/>
                                        <p:tgtEl>
                                          <p:spTgt spid="25"/>
                                        </p:tgtEl>
                                      </p:cBhvr>
                                    </p:animEffect>
                                  </p:childTnLst>
                                </p:cTn>
                              </p:par>
                            </p:childTnLst>
                          </p:cTn>
                        </p:par>
                        <p:par>
                          <p:cTn id="48" fill="hold">
                            <p:stCondLst>
                              <p:cond delay="1500"/>
                            </p:stCondLst>
                            <p:childTnLst>
                              <p:par>
                                <p:cTn id="49" presetID="53" presetClass="entr" presetSubtype="16" fill="hold" grpId="0" nodeType="afterEffect">
                                  <p:stCondLst>
                                    <p:cond delay="0"/>
                                  </p:stCondLst>
                                  <p:childTnLst>
                                    <p:set>
                                      <p:cBhvr>
                                        <p:cTn id="50" dur="1" fill="hold">
                                          <p:stCondLst>
                                            <p:cond delay="0"/>
                                          </p:stCondLst>
                                        </p:cTn>
                                        <p:tgtEl>
                                          <p:spTgt spid="19"/>
                                        </p:tgtEl>
                                        <p:attrNameLst>
                                          <p:attrName>style.visibility</p:attrName>
                                        </p:attrNameLst>
                                      </p:cBhvr>
                                      <p:to>
                                        <p:strVal val="visible"/>
                                      </p:to>
                                    </p:set>
                                    <p:anim calcmode="lin" valueType="num">
                                      <p:cBhvr>
                                        <p:cTn id="51" dur="500" fill="hold"/>
                                        <p:tgtEl>
                                          <p:spTgt spid="19"/>
                                        </p:tgtEl>
                                        <p:attrNameLst>
                                          <p:attrName>ppt_w</p:attrName>
                                        </p:attrNameLst>
                                      </p:cBhvr>
                                      <p:tavLst>
                                        <p:tav tm="0">
                                          <p:val>
                                            <p:fltVal val="0"/>
                                          </p:val>
                                        </p:tav>
                                        <p:tav tm="100000">
                                          <p:val>
                                            <p:strVal val="#ppt_w"/>
                                          </p:val>
                                        </p:tav>
                                      </p:tavLst>
                                    </p:anim>
                                    <p:anim calcmode="lin" valueType="num">
                                      <p:cBhvr>
                                        <p:cTn id="52" dur="500" fill="hold"/>
                                        <p:tgtEl>
                                          <p:spTgt spid="19"/>
                                        </p:tgtEl>
                                        <p:attrNameLst>
                                          <p:attrName>ppt_h</p:attrName>
                                        </p:attrNameLst>
                                      </p:cBhvr>
                                      <p:tavLst>
                                        <p:tav tm="0">
                                          <p:val>
                                            <p:fltVal val="0"/>
                                          </p:val>
                                        </p:tav>
                                        <p:tav tm="100000">
                                          <p:val>
                                            <p:strVal val="#ppt_h"/>
                                          </p:val>
                                        </p:tav>
                                      </p:tavLst>
                                    </p:anim>
                                    <p:animEffect transition="in" filter="fade">
                                      <p:cBhvr>
                                        <p:cTn id="5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11" grpId="0"/>
      <p:bldP spid="12" grpId="0"/>
      <p:bldP spid="13" grpId="0"/>
      <p:bldP spid="15" grpId="0"/>
      <p:bldP spid="16" grpId="0"/>
      <p:bldP spid="18" grpId="0"/>
      <p:bldP spid="19" grpId="0"/>
      <p:bldP spid="20" grpId="0"/>
      <p:bldP spid="21" grpId="0"/>
      <p:bldP spid="22" grpId="0"/>
      <p:bldP spid="2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p:txBody>
          <a:bodyPr/>
          <a:lstStyle/>
          <a:p>
            <a:r>
              <a:rPr lang="zh-CN" altLang="en-US" dirty="0"/>
              <a:t>考点演练</a:t>
            </a:r>
          </a:p>
        </p:txBody>
      </p:sp>
      <p:pic>
        <p:nvPicPr>
          <p:cNvPr id="23" name="图片 22">
            <a:extLst>
              <a:ext uri="{FF2B5EF4-FFF2-40B4-BE49-F238E27FC236}">
                <a16:creationId xmlns:a16="http://schemas.microsoft.com/office/drawing/2014/main" id="{78C4BE96-C8F9-4F60-AFDA-95DC88B0E6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1866469"/>
            <a:ext cx="383242" cy="391952"/>
          </a:xfrm>
          <a:prstGeom prst="rect">
            <a:avLst/>
          </a:prstGeom>
        </p:spPr>
      </p:pic>
      <p:sp>
        <p:nvSpPr>
          <p:cNvPr id="24" name="矩形 23">
            <a:extLst>
              <a:ext uri="{FF2B5EF4-FFF2-40B4-BE49-F238E27FC236}">
                <a16:creationId xmlns:a16="http://schemas.microsoft.com/office/drawing/2014/main" id="{0E3E8DD6-55D6-4D01-BEB3-28263374DE60}"/>
              </a:ext>
            </a:extLst>
          </p:cNvPr>
          <p:cNvSpPr/>
          <p:nvPr/>
        </p:nvSpPr>
        <p:spPr>
          <a:xfrm>
            <a:off x="2212791" y="1831613"/>
            <a:ext cx="6805068" cy="461665"/>
          </a:xfrm>
          <a:prstGeom prst="rect">
            <a:avLst/>
          </a:prstGeom>
        </p:spPr>
        <p:txBody>
          <a:bodyPr wrap="none">
            <a:spAutoFit/>
          </a:bodyPr>
          <a:lstStyle/>
          <a:p>
            <a:r>
              <a:rPr lang="zh-CN" altLang="en-US" sz="2400" dirty="0">
                <a:solidFill>
                  <a:srgbClr val="2E83AC"/>
                </a:solidFill>
              </a:rPr>
              <a:t>下列关于锋面对天气的影响叙述正确的是（     ）</a:t>
            </a:r>
          </a:p>
        </p:txBody>
      </p:sp>
      <p:sp>
        <p:nvSpPr>
          <p:cNvPr id="11" name="矩形 28675">
            <a:extLst>
              <a:ext uri="{FF2B5EF4-FFF2-40B4-BE49-F238E27FC236}">
                <a16:creationId xmlns:a16="http://schemas.microsoft.com/office/drawing/2014/main" id="{807E8F16-F67E-4166-84C5-73777F1EC814}"/>
              </a:ext>
            </a:extLst>
          </p:cNvPr>
          <p:cNvSpPr>
            <a:spLocks noChangeArrowheads="1"/>
          </p:cNvSpPr>
          <p:nvPr/>
        </p:nvSpPr>
        <p:spPr bwMode="auto">
          <a:xfrm>
            <a:off x="8064646" y="1541464"/>
            <a:ext cx="511679" cy="826380"/>
          </a:xfrm>
          <a:prstGeom prst="rect">
            <a:avLst/>
          </a:prstGeom>
        </p:spPr>
        <p:txBody>
          <a:bodyPr wrap="none">
            <a:spAutoFit/>
          </a:bodyPr>
          <a:lstStyle/>
          <a:p>
            <a:pPr>
              <a:lnSpc>
                <a:spcPct val="150000"/>
              </a:lnSpc>
            </a:pPr>
            <a:r>
              <a:rPr lang="en-US" altLang="zh-CN" sz="3600" dirty="0">
                <a:solidFill>
                  <a:schemeClr val="accent2"/>
                </a:solidFill>
              </a:rPr>
              <a:t>B</a:t>
            </a:r>
            <a:endParaRPr lang="zh-CN" altLang="en-US" sz="3600" dirty="0">
              <a:solidFill>
                <a:schemeClr val="accent2"/>
              </a:solidFill>
            </a:endParaRPr>
          </a:p>
        </p:txBody>
      </p:sp>
      <p:sp>
        <p:nvSpPr>
          <p:cNvPr id="12" name="文本框 29698">
            <a:extLst>
              <a:ext uri="{FF2B5EF4-FFF2-40B4-BE49-F238E27FC236}">
                <a16:creationId xmlns:a16="http://schemas.microsoft.com/office/drawing/2014/main" id="{A1FAB15C-435E-41E9-9E41-70F58678EC02}"/>
              </a:ext>
            </a:extLst>
          </p:cNvPr>
          <p:cNvSpPr txBox="1">
            <a:spLocks noChangeArrowheads="1"/>
          </p:cNvSpPr>
          <p:nvPr/>
        </p:nvSpPr>
        <p:spPr bwMode="auto">
          <a:xfrm>
            <a:off x="2678430" y="2460594"/>
            <a:ext cx="6732933" cy="461665"/>
          </a:xfrm>
          <a:prstGeom prst="rect">
            <a:avLst/>
          </a:prstGeom>
        </p:spPr>
        <p:txBody>
          <a:bodyPr wrap="none">
            <a:spAutoFit/>
          </a:bodyPr>
          <a:lstStyle>
            <a:defPPr>
              <a:defRPr lang="zh-CN"/>
            </a:defPPr>
            <a:lvl1pPr>
              <a:defRPr sz="2400">
                <a:solidFill>
                  <a:srgbClr val="2E83AC"/>
                </a:solidFill>
              </a:defRPr>
            </a:lvl1pPr>
          </a:lstStyle>
          <a:p>
            <a:r>
              <a:rPr lang="en-US" altLang="zh-CN" dirty="0"/>
              <a:t>A.</a:t>
            </a:r>
            <a:r>
              <a:rPr lang="zh-CN" altLang="en-US" dirty="0"/>
              <a:t>我国北方夏季的暴雨多是受暖锋影响而形成的</a:t>
            </a:r>
          </a:p>
        </p:txBody>
      </p:sp>
      <p:sp>
        <p:nvSpPr>
          <p:cNvPr id="13" name="文本框 29699">
            <a:extLst>
              <a:ext uri="{FF2B5EF4-FFF2-40B4-BE49-F238E27FC236}">
                <a16:creationId xmlns:a16="http://schemas.microsoft.com/office/drawing/2014/main" id="{AED442A5-9F20-4BDA-8E75-745B3C36C941}"/>
              </a:ext>
            </a:extLst>
          </p:cNvPr>
          <p:cNvSpPr txBox="1">
            <a:spLocks noChangeArrowheads="1"/>
          </p:cNvSpPr>
          <p:nvPr/>
        </p:nvSpPr>
        <p:spPr bwMode="auto">
          <a:xfrm>
            <a:off x="2678430" y="3754506"/>
            <a:ext cx="4530407" cy="461665"/>
          </a:xfrm>
          <a:prstGeom prst="rect">
            <a:avLst/>
          </a:prstGeom>
        </p:spPr>
        <p:txBody>
          <a:bodyPr wrap="none">
            <a:spAutoFit/>
          </a:bodyPr>
          <a:lstStyle>
            <a:defPPr>
              <a:defRPr lang="zh-CN"/>
            </a:defPPr>
            <a:lvl1pPr>
              <a:defRPr sz="2400">
                <a:solidFill>
                  <a:srgbClr val="2E83AC"/>
                </a:solidFill>
              </a:defRPr>
            </a:lvl1pPr>
          </a:lstStyle>
          <a:p>
            <a:r>
              <a:rPr lang="en-US" altLang="zh-CN" dirty="0"/>
              <a:t>C.</a:t>
            </a:r>
            <a:r>
              <a:rPr lang="zh-CN" altLang="en-US" dirty="0"/>
              <a:t>台风是暖锋影响下的恶劣天气</a:t>
            </a:r>
          </a:p>
        </p:txBody>
      </p:sp>
      <p:sp>
        <p:nvSpPr>
          <p:cNvPr id="15" name="文本框 29700">
            <a:extLst>
              <a:ext uri="{FF2B5EF4-FFF2-40B4-BE49-F238E27FC236}">
                <a16:creationId xmlns:a16="http://schemas.microsoft.com/office/drawing/2014/main" id="{DEB96D6A-BD4E-4BB0-8236-AE14E72757B3}"/>
              </a:ext>
            </a:extLst>
          </p:cNvPr>
          <p:cNvSpPr txBox="1">
            <a:spLocks noChangeArrowheads="1"/>
          </p:cNvSpPr>
          <p:nvPr/>
        </p:nvSpPr>
        <p:spPr bwMode="auto">
          <a:xfrm>
            <a:off x="2678430" y="3107550"/>
            <a:ext cx="7327647" cy="461665"/>
          </a:xfrm>
          <a:prstGeom prst="rect">
            <a:avLst/>
          </a:prstGeom>
        </p:spPr>
        <p:txBody>
          <a:bodyPr wrap="none">
            <a:spAutoFit/>
          </a:bodyPr>
          <a:lstStyle>
            <a:defPPr>
              <a:defRPr lang="zh-CN"/>
            </a:defPPr>
            <a:lvl1pPr>
              <a:defRPr sz="2400">
                <a:solidFill>
                  <a:srgbClr val="2E83AC"/>
                </a:solidFill>
              </a:defRPr>
            </a:lvl1pPr>
          </a:lstStyle>
          <a:p>
            <a:r>
              <a:rPr lang="en-US" altLang="zh-CN" dirty="0"/>
              <a:t>B.</a:t>
            </a:r>
            <a:r>
              <a:rPr lang="zh-CN" altLang="en-US" dirty="0"/>
              <a:t>我国冬季爆发的寒潮是冷锋南下形成的灾害性天气</a:t>
            </a:r>
          </a:p>
        </p:txBody>
      </p:sp>
      <p:sp>
        <p:nvSpPr>
          <p:cNvPr id="16" name="文本框 29701">
            <a:extLst>
              <a:ext uri="{FF2B5EF4-FFF2-40B4-BE49-F238E27FC236}">
                <a16:creationId xmlns:a16="http://schemas.microsoft.com/office/drawing/2014/main" id="{9E1781F8-898F-4F17-BC45-E4CD8FA17F56}"/>
              </a:ext>
            </a:extLst>
          </p:cNvPr>
          <p:cNvSpPr txBox="1">
            <a:spLocks noChangeArrowheads="1"/>
          </p:cNvSpPr>
          <p:nvPr/>
        </p:nvSpPr>
        <p:spPr bwMode="auto">
          <a:xfrm>
            <a:off x="2678430" y="4401461"/>
            <a:ext cx="4868640" cy="461665"/>
          </a:xfrm>
          <a:prstGeom prst="rect">
            <a:avLst/>
          </a:prstGeom>
        </p:spPr>
        <p:txBody>
          <a:bodyPr wrap="none">
            <a:spAutoFit/>
          </a:bodyPr>
          <a:lstStyle>
            <a:defPPr>
              <a:defRPr lang="zh-CN"/>
            </a:defPPr>
            <a:lvl1pPr>
              <a:defRPr sz="2400">
                <a:solidFill>
                  <a:srgbClr val="2E83AC"/>
                </a:solidFill>
              </a:defRPr>
            </a:lvl1pPr>
          </a:lstStyle>
          <a:p>
            <a:r>
              <a:rPr lang="en-US" altLang="zh-CN" dirty="0"/>
              <a:t>D.</a:t>
            </a:r>
            <a:r>
              <a:rPr lang="zh-CN" altLang="en-US" dirty="0"/>
              <a:t>影响我国天气的锋面主要是暖锋</a:t>
            </a:r>
          </a:p>
        </p:txBody>
      </p:sp>
    </p:spTree>
    <p:extLst>
      <p:ext uri="{BB962C8B-B14F-4D97-AF65-F5344CB8AC3E}">
        <p14:creationId xmlns:p14="http://schemas.microsoft.com/office/powerpoint/2010/main" val="1157084604"/>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750"/>
                                        <p:tgtEl>
                                          <p:spTgt spid="23"/>
                                        </p:tgtEl>
                                      </p:cBhvr>
                                    </p:animEffect>
                                    <p:anim calcmode="lin" valueType="num">
                                      <p:cBhvr>
                                        <p:cTn id="8" dur="750" fill="hold"/>
                                        <p:tgtEl>
                                          <p:spTgt spid="23"/>
                                        </p:tgtEl>
                                        <p:attrNameLst>
                                          <p:attrName>style.rotation</p:attrName>
                                        </p:attrNameLst>
                                      </p:cBhvr>
                                      <p:tavLst>
                                        <p:tav tm="0">
                                          <p:val>
                                            <p:fltVal val="720"/>
                                          </p:val>
                                        </p:tav>
                                        <p:tav tm="100000">
                                          <p:val>
                                            <p:fltVal val="0"/>
                                          </p:val>
                                        </p:tav>
                                      </p:tavLst>
                                    </p:anim>
                                    <p:anim calcmode="lin" valueType="num">
                                      <p:cBhvr>
                                        <p:cTn id="9" dur="750" fill="hold"/>
                                        <p:tgtEl>
                                          <p:spTgt spid="23"/>
                                        </p:tgtEl>
                                        <p:attrNameLst>
                                          <p:attrName>ppt_h</p:attrName>
                                        </p:attrNameLst>
                                      </p:cBhvr>
                                      <p:tavLst>
                                        <p:tav tm="0">
                                          <p:val>
                                            <p:fltVal val="0"/>
                                          </p:val>
                                        </p:tav>
                                        <p:tav tm="100000">
                                          <p:val>
                                            <p:strVal val="#ppt_h"/>
                                          </p:val>
                                        </p:tav>
                                      </p:tavLst>
                                    </p:anim>
                                    <p:anim calcmode="lin" valueType="num">
                                      <p:cBhvr>
                                        <p:cTn id="10" dur="750" fill="hold"/>
                                        <p:tgtEl>
                                          <p:spTgt spid="23"/>
                                        </p:tgtEl>
                                        <p:attrNameLst>
                                          <p:attrName>ppt_w</p:attrName>
                                        </p:attrNameLst>
                                      </p:cBhvr>
                                      <p:tavLst>
                                        <p:tav tm="0">
                                          <p:val>
                                            <p:fltVal val="0"/>
                                          </p:val>
                                        </p:tav>
                                        <p:tav tm="100000">
                                          <p:val>
                                            <p:strVal val="#ppt_w"/>
                                          </p:val>
                                        </p:tav>
                                      </p:tavLst>
                                    </p:anim>
                                  </p:childTnLst>
                                </p:cTn>
                              </p:par>
                            </p:childTnLst>
                          </p:cTn>
                        </p:par>
                        <p:par>
                          <p:cTn id="11" fill="hold">
                            <p:stCondLst>
                              <p:cond delay="750"/>
                            </p:stCondLst>
                            <p:childTnLst>
                              <p:par>
                                <p:cTn id="12" presetID="14" presetClass="entr" presetSubtype="10" fill="hold" grpId="0" nodeType="after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randombar(horizontal)">
                                      <p:cBhvr>
                                        <p:cTn id="14" dur="500"/>
                                        <p:tgtEl>
                                          <p:spTgt spid="24"/>
                                        </p:tgtEl>
                                      </p:cBhvr>
                                    </p:animEffect>
                                  </p:childTnLst>
                                </p:cTn>
                              </p:par>
                            </p:childTnLst>
                          </p:cTn>
                        </p:par>
                        <p:par>
                          <p:cTn id="15" fill="hold">
                            <p:stCondLst>
                              <p:cond delay="1250"/>
                            </p:stCondLst>
                            <p:childTnLst>
                              <p:par>
                                <p:cTn id="16" presetID="2" presetClass="entr" presetSubtype="4" decel="100000"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750" fill="hold"/>
                                        <p:tgtEl>
                                          <p:spTgt spid="12"/>
                                        </p:tgtEl>
                                        <p:attrNameLst>
                                          <p:attrName>ppt_x</p:attrName>
                                        </p:attrNameLst>
                                      </p:cBhvr>
                                      <p:tavLst>
                                        <p:tav tm="0">
                                          <p:val>
                                            <p:strVal val="#ppt_x"/>
                                          </p:val>
                                        </p:tav>
                                        <p:tav tm="100000">
                                          <p:val>
                                            <p:strVal val="#ppt_x"/>
                                          </p:val>
                                        </p:tav>
                                      </p:tavLst>
                                    </p:anim>
                                    <p:anim calcmode="lin" valueType="num">
                                      <p:cBhvr additive="base">
                                        <p:cTn id="19" dur="750" fill="hold"/>
                                        <p:tgtEl>
                                          <p:spTgt spid="12"/>
                                        </p:tgtEl>
                                        <p:attrNameLst>
                                          <p:attrName>ppt_y</p:attrName>
                                        </p:attrNameLst>
                                      </p:cBhvr>
                                      <p:tavLst>
                                        <p:tav tm="0">
                                          <p:val>
                                            <p:strVal val="1+#ppt_h/2"/>
                                          </p:val>
                                        </p:tav>
                                        <p:tav tm="100000">
                                          <p:val>
                                            <p:strVal val="#ppt_y"/>
                                          </p:val>
                                        </p:tav>
                                      </p:tavLst>
                                    </p:anim>
                                  </p:childTnLst>
                                </p:cTn>
                              </p:par>
                              <p:par>
                                <p:cTn id="20" presetID="2" presetClass="entr" presetSubtype="4" decel="100000"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additive="base">
                                        <p:cTn id="22" dur="750" fill="hold"/>
                                        <p:tgtEl>
                                          <p:spTgt spid="15"/>
                                        </p:tgtEl>
                                        <p:attrNameLst>
                                          <p:attrName>ppt_x</p:attrName>
                                        </p:attrNameLst>
                                      </p:cBhvr>
                                      <p:tavLst>
                                        <p:tav tm="0">
                                          <p:val>
                                            <p:strVal val="#ppt_x"/>
                                          </p:val>
                                        </p:tav>
                                        <p:tav tm="100000">
                                          <p:val>
                                            <p:strVal val="#ppt_x"/>
                                          </p:val>
                                        </p:tav>
                                      </p:tavLst>
                                    </p:anim>
                                    <p:anim calcmode="lin" valueType="num">
                                      <p:cBhvr additive="base">
                                        <p:cTn id="23" dur="750" fill="hold"/>
                                        <p:tgtEl>
                                          <p:spTgt spid="15"/>
                                        </p:tgtEl>
                                        <p:attrNameLst>
                                          <p:attrName>ppt_y</p:attrName>
                                        </p:attrNameLst>
                                      </p:cBhvr>
                                      <p:tavLst>
                                        <p:tav tm="0">
                                          <p:val>
                                            <p:strVal val="1+#ppt_h/2"/>
                                          </p:val>
                                        </p:tav>
                                        <p:tav tm="100000">
                                          <p:val>
                                            <p:strVal val="#ppt_y"/>
                                          </p:val>
                                        </p:tav>
                                      </p:tavLst>
                                    </p:anim>
                                  </p:childTnLst>
                                </p:cTn>
                              </p:par>
                              <p:par>
                                <p:cTn id="24" presetID="2" presetClass="entr" presetSubtype="4" decel="100000"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additive="base">
                                        <p:cTn id="26" dur="750" fill="hold"/>
                                        <p:tgtEl>
                                          <p:spTgt spid="13"/>
                                        </p:tgtEl>
                                        <p:attrNameLst>
                                          <p:attrName>ppt_x</p:attrName>
                                        </p:attrNameLst>
                                      </p:cBhvr>
                                      <p:tavLst>
                                        <p:tav tm="0">
                                          <p:val>
                                            <p:strVal val="#ppt_x"/>
                                          </p:val>
                                        </p:tav>
                                        <p:tav tm="100000">
                                          <p:val>
                                            <p:strVal val="#ppt_x"/>
                                          </p:val>
                                        </p:tav>
                                      </p:tavLst>
                                    </p:anim>
                                    <p:anim calcmode="lin" valueType="num">
                                      <p:cBhvr additive="base">
                                        <p:cTn id="27" dur="750" fill="hold"/>
                                        <p:tgtEl>
                                          <p:spTgt spid="13"/>
                                        </p:tgtEl>
                                        <p:attrNameLst>
                                          <p:attrName>ppt_y</p:attrName>
                                        </p:attrNameLst>
                                      </p:cBhvr>
                                      <p:tavLst>
                                        <p:tav tm="0">
                                          <p:val>
                                            <p:strVal val="1+#ppt_h/2"/>
                                          </p:val>
                                        </p:tav>
                                        <p:tav tm="100000">
                                          <p:val>
                                            <p:strVal val="#ppt_y"/>
                                          </p:val>
                                        </p:tav>
                                      </p:tavLst>
                                    </p:anim>
                                  </p:childTnLst>
                                </p:cTn>
                              </p:par>
                              <p:par>
                                <p:cTn id="28" presetID="2" presetClass="entr" presetSubtype="4" decel="10000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 calcmode="lin" valueType="num">
                                      <p:cBhvr additive="base">
                                        <p:cTn id="30" dur="750" fill="hold"/>
                                        <p:tgtEl>
                                          <p:spTgt spid="16"/>
                                        </p:tgtEl>
                                        <p:attrNameLst>
                                          <p:attrName>ppt_x</p:attrName>
                                        </p:attrNameLst>
                                      </p:cBhvr>
                                      <p:tavLst>
                                        <p:tav tm="0">
                                          <p:val>
                                            <p:strVal val="#ppt_x"/>
                                          </p:val>
                                        </p:tav>
                                        <p:tav tm="100000">
                                          <p:val>
                                            <p:strVal val="#ppt_x"/>
                                          </p:val>
                                        </p:tav>
                                      </p:tavLst>
                                    </p:anim>
                                    <p:anim calcmode="lin" valueType="num">
                                      <p:cBhvr additive="base">
                                        <p:cTn id="31" dur="750" fill="hold"/>
                                        <p:tgtEl>
                                          <p:spTgt spid="16"/>
                                        </p:tgtEl>
                                        <p:attrNameLst>
                                          <p:attrName>ppt_y</p:attrName>
                                        </p:attrNameLst>
                                      </p:cBhvr>
                                      <p:tavLst>
                                        <p:tav tm="0">
                                          <p:val>
                                            <p:strVal val="1+#ppt_h/2"/>
                                          </p:val>
                                        </p:tav>
                                        <p:tav tm="100000">
                                          <p:val>
                                            <p:strVal val="#ppt_y"/>
                                          </p:val>
                                        </p:tav>
                                      </p:tavLst>
                                    </p:anim>
                                  </p:childTnLst>
                                </p:cTn>
                              </p:par>
                            </p:childTnLst>
                          </p:cTn>
                        </p:par>
                        <p:par>
                          <p:cTn id="32" fill="hold">
                            <p:stCondLst>
                              <p:cond delay="2000"/>
                            </p:stCondLst>
                            <p:childTnLst>
                              <p:par>
                                <p:cTn id="33" presetID="53" presetClass="entr" presetSubtype="16" fill="hold" grpId="0" nodeType="after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p:cTn id="35" dur="500" fill="hold"/>
                                        <p:tgtEl>
                                          <p:spTgt spid="11"/>
                                        </p:tgtEl>
                                        <p:attrNameLst>
                                          <p:attrName>ppt_w</p:attrName>
                                        </p:attrNameLst>
                                      </p:cBhvr>
                                      <p:tavLst>
                                        <p:tav tm="0">
                                          <p:val>
                                            <p:fltVal val="0"/>
                                          </p:val>
                                        </p:tav>
                                        <p:tav tm="100000">
                                          <p:val>
                                            <p:strVal val="#ppt_w"/>
                                          </p:val>
                                        </p:tav>
                                      </p:tavLst>
                                    </p:anim>
                                    <p:anim calcmode="lin" valueType="num">
                                      <p:cBhvr>
                                        <p:cTn id="36" dur="500" fill="hold"/>
                                        <p:tgtEl>
                                          <p:spTgt spid="11"/>
                                        </p:tgtEl>
                                        <p:attrNameLst>
                                          <p:attrName>ppt_h</p:attrName>
                                        </p:attrNameLst>
                                      </p:cBhvr>
                                      <p:tavLst>
                                        <p:tav tm="0">
                                          <p:val>
                                            <p:fltVal val="0"/>
                                          </p:val>
                                        </p:tav>
                                        <p:tav tm="100000">
                                          <p:val>
                                            <p:strVal val="#ppt_h"/>
                                          </p:val>
                                        </p:tav>
                                      </p:tavLst>
                                    </p:anim>
                                    <p:animEffect transition="in" filter="fade">
                                      <p:cBhvr>
                                        <p:cTn id="3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11" grpId="0"/>
      <p:bldP spid="12" grpId="0"/>
      <p:bldP spid="13" grpId="0"/>
      <p:bldP spid="15" grpId="0"/>
      <p:bldP spid="1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p:txBody>
          <a:bodyPr/>
          <a:lstStyle/>
          <a:p>
            <a:r>
              <a:rPr lang="zh-CN" altLang="en-US" dirty="0"/>
              <a:t>考点演练</a:t>
            </a:r>
          </a:p>
        </p:txBody>
      </p:sp>
      <p:pic>
        <p:nvPicPr>
          <p:cNvPr id="23" name="图片 22">
            <a:extLst>
              <a:ext uri="{FF2B5EF4-FFF2-40B4-BE49-F238E27FC236}">
                <a16:creationId xmlns:a16="http://schemas.microsoft.com/office/drawing/2014/main" id="{78C4BE96-C8F9-4F60-AFDA-95DC88B0E6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1637869"/>
            <a:ext cx="383242" cy="391952"/>
          </a:xfrm>
          <a:prstGeom prst="rect">
            <a:avLst/>
          </a:prstGeom>
        </p:spPr>
      </p:pic>
      <p:sp>
        <p:nvSpPr>
          <p:cNvPr id="24" name="矩形 23">
            <a:extLst>
              <a:ext uri="{FF2B5EF4-FFF2-40B4-BE49-F238E27FC236}">
                <a16:creationId xmlns:a16="http://schemas.microsoft.com/office/drawing/2014/main" id="{0E3E8DD6-55D6-4D01-BEB3-28263374DE60}"/>
              </a:ext>
            </a:extLst>
          </p:cNvPr>
          <p:cNvSpPr/>
          <p:nvPr/>
        </p:nvSpPr>
        <p:spPr>
          <a:xfrm>
            <a:off x="2212791" y="1603013"/>
            <a:ext cx="6032421" cy="461665"/>
          </a:xfrm>
          <a:prstGeom prst="rect">
            <a:avLst/>
          </a:prstGeom>
        </p:spPr>
        <p:txBody>
          <a:bodyPr wrap="none">
            <a:spAutoFit/>
          </a:bodyPr>
          <a:lstStyle/>
          <a:p>
            <a:r>
              <a:rPr lang="zh-CN" altLang="en-US" sz="2400" dirty="0">
                <a:solidFill>
                  <a:srgbClr val="2E83AC"/>
                </a:solidFill>
              </a:rPr>
              <a:t>为什么有的锋面降水多？有的锋面降水少？</a:t>
            </a:r>
          </a:p>
        </p:txBody>
      </p:sp>
      <p:pic>
        <p:nvPicPr>
          <p:cNvPr id="17" name="图片 16">
            <a:extLst>
              <a:ext uri="{FF2B5EF4-FFF2-40B4-BE49-F238E27FC236}">
                <a16:creationId xmlns:a16="http://schemas.microsoft.com/office/drawing/2014/main" id="{5159079E-59DE-4050-A545-B2364DC463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3718799"/>
            <a:ext cx="383242" cy="391952"/>
          </a:xfrm>
          <a:prstGeom prst="rect">
            <a:avLst/>
          </a:prstGeom>
        </p:spPr>
      </p:pic>
      <p:sp>
        <p:nvSpPr>
          <p:cNvPr id="18" name="矩形 17">
            <a:extLst>
              <a:ext uri="{FF2B5EF4-FFF2-40B4-BE49-F238E27FC236}">
                <a16:creationId xmlns:a16="http://schemas.microsoft.com/office/drawing/2014/main" id="{C5D683AF-1A04-474F-9D5E-B13CF61D7BF1}"/>
              </a:ext>
            </a:extLst>
          </p:cNvPr>
          <p:cNvSpPr/>
          <p:nvPr/>
        </p:nvSpPr>
        <p:spPr>
          <a:xfrm>
            <a:off x="2212791" y="3683943"/>
            <a:ext cx="7571303" cy="461665"/>
          </a:xfrm>
          <a:prstGeom prst="rect">
            <a:avLst/>
          </a:prstGeom>
        </p:spPr>
        <p:txBody>
          <a:bodyPr wrap="none">
            <a:spAutoFit/>
          </a:bodyPr>
          <a:lstStyle/>
          <a:p>
            <a:r>
              <a:rPr lang="zh-CN" altLang="en-US" sz="2400" dirty="0">
                <a:solidFill>
                  <a:srgbClr val="2E83AC"/>
                </a:solidFill>
              </a:rPr>
              <a:t>为何“一场春雨异常暖”？为何“一场秋雨一场寒”？</a:t>
            </a:r>
          </a:p>
        </p:txBody>
      </p:sp>
      <p:grpSp>
        <p:nvGrpSpPr>
          <p:cNvPr id="4" name="组合 3">
            <a:extLst>
              <a:ext uri="{FF2B5EF4-FFF2-40B4-BE49-F238E27FC236}">
                <a16:creationId xmlns:a16="http://schemas.microsoft.com/office/drawing/2014/main" id="{86E61C99-E878-4A3B-93ED-B56BB9A66A0F}"/>
              </a:ext>
            </a:extLst>
          </p:cNvPr>
          <p:cNvGrpSpPr/>
          <p:nvPr/>
        </p:nvGrpSpPr>
        <p:grpSpPr>
          <a:xfrm>
            <a:off x="2278380" y="2231994"/>
            <a:ext cx="8446770" cy="1200329"/>
            <a:chOff x="2278380" y="2231994"/>
            <a:chExt cx="8446770" cy="1200329"/>
          </a:xfrm>
        </p:grpSpPr>
        <p:sp>
          <p:nvSpPr>
            <p:cNvPr id="12" name="文本框 29698">
              <a:extLst>
                <a:ext uri="{FF2B5EF4-FFF2-40B4-BE49-F238E27FC236}">
                  <a16:creationId xmlns:a16="http://schemas.microsoft.com/office/drawing/2014/main" id="{A1FAB15C-435E-41E9-9E41-70F58678EC02}"/>
                </a:ext>
              </a:extLst>
            </p:cNvPr>
            <p:cNvSpPr txBox="1">
              <a:spLocks noChangeArrowheads="1"/>
            </p:cNvSpPr>
            <p:nvPr/>
          </p:nvSpPr>
          <p:spPr bwMode="auto">
            <a:xfrm>
              <a:off x="2278380" y="2231994"/>
              <a:ext cx="800219" cy="461665"/>
            </a:xfrm>
            <a:prstGeom prst="rect">
              <a:avLst/>
            </a:prstGeom>
          </p:spPr>
          <p:txBody>
            <a:bodyPr wrap="none">
              <a:spAutoFit/>
            </a:bodyPr>
            <a:lstStyle>
              <a:defPPr>
                <a:defRPr lang="zh-CN"/>
              </a:defPPr>
              <a:lvl1pPr>
                <a:defRPr sz="2400">
                  <a:solidFill>
                    <a:srgbClr val="2E83AC"/>
                  </a:solidFill>
                </a:defRPr>
              </a:lvl1pPr>
            </a:lstStyle>
            <a:p>
              <a:r>
                <a:rPr lang="zh-CN" altLang="en-US" dirty="0">
                  <a:solidFill>
                    <a:schemeClr val="accent2"/>
                  </a:solidFill>
                </a:rPr>
                <a:t>答：</a:t>
              </a:r>
            </a:p>
          </p:txBody>
        </p:sp>
        <p:sp>
          <p:nvSpPr>
            <p:cNvPr id="26" name="文本框 29698">
              <a:extLst>
                <a:ext uri="{FF2B5EF4-FFF2-40B4-BE49-F238E27FC236}">
                  <a16:creationId xmlns:a16="http://schemas.microsoft.com/office/drawing/2014/main" id="{DAE4EA79-29FF-4EDA-95C2-E68DDE220A5F}"/>
                </a:ext>
              </a:extLst>
            </p:cNvPr>
            <p:cNvSpPr txBox="1">
              <a:spLocks noChangeArrowheads="1"/>
            </p:cNvSpPr>
            <p:nvPr/>
          </p:nvSpPr>
          <p:spPr bwMode="auto">
            <a:xfrm>
              <a:off x="2849880" y="2231994"/>
              <a:ext cx="7875270" cy="1200329"/>
            </a:xfrm>
            <a:prstGeom prst="rect">
              <a:avLst/>
            </a:prstGeom>
          </p:spPr>
          <p:txBody>
            <a:bodyPr wrap="square">
              <a:spAutoFit/>
            </a:bodyPr>
            <a:lstStyle>
              <a:defPPr>
                <a:defRPr lang="zh-CN"/>
              </a:defPPr>
              <a:lvl1pPr>
                <a:defRPr sz="2400">
                  <a:solidFill>
                    <a:srgbClr val="2E83AC"/>
                  </a:solidFill>
                </a:defRPr>
              </a:lvl1pPr>
            </a:lstStyle>
            <a:p>
              <a:r>
                <a:rPr lang="zh-CN" altLang="en-US" dirty="0">
                  <a:solidFill>
                    <a:schemeClr val="accent2"/>
                  </a:solidFill>
                </a:rPr>
                <a:t>视暖气团内水汽含量的多少状况，带来不同的天气。</a:t>
              </a:r>
              <a:endParaRPr lang="en-US" altLang="zh-CN" dirty="0">
                <a:solidFill>
                  <a:schemeClr val="accent2"/>
                </a:solidFill>
              </a:endParaRPr>
            </a:p>
            <a:p>
              <a:r>
                <a:rPr lang="zh-CN" altLang="en-US" dirty="0">
                  <a:solidFill>
                    <a:schemeClr val="accent2"/>
                  </a:solidFill>
                </a:rPr>
                <a:t>水汽含量多则带来降水大风天气，水汽含量少则带来大风天气而无降水。</a:t>
              </a:r>
            </a:p>
          </p:txBody>
        </p:sp>
      </p:grpSp>
      <p:grpSp>
        <p:nvGrpSpPr>
          <p:cNvPr id="3" name="组合 2">
            <a:extLst>
              <a:ext uri="{FF2B5EF4-FFF2-40B4-BE49-F238E27FC236}">
                <a16:creationId xmlns:a16="http://schemas.microsoft.com/office/drawing/2014/main" id="{321F4A12-9F9D-4430-B188-B3C63F5FCF51}"/>
              </a:ext>
            </a:extLst>
          </p:cNvPr>
          <p:cNvGrpSpPr/>
          <p:nvPr/>
        </p:nvGrpSpPr>
        <p:grpSpPr>
          <a:xfrm>
            <a:off x="2278380" y="4347780"/>
            <a:ext cx="8446770" cy="830997"/>
            <a:chOff x="2278380" y="4347780"/>
            <a:chExt cx="8446770" cy="830997"/>
          </a:xfrm>
        </p:grpSpPr>
        <p:sp>
          <p:nvSpPr>
            <p:cNvPr id="27" name="文本框 29698">
              <a:extLst>
                <a:ext uri="{FF2B5EF4-FFF2-40B4-BE49-F238E27FC236}">
                  <a16:creationId xmlns:a16="http://schemas.microsoft.com/office/drawing/2014/main" id="{630E3907-351C-442E-BB4F-9AAECB9036F2}"/>
                </a:ext>
              </a:extLst>
            </p:cNvPr>
            <p:cNvSpPr txBox="1">
              <a:spLocks noChangeArrowheads="1"/>
            </p:cNvSpPr>
            <p:nvPr/>
          </p:nvSpPr>
          <p:spPr bwMode="auto">
            <a:xfrm>
              <a:off x="2278380" y="4347780"/>
              <a:ext cx="800219" cy="461665"/>
            </a:xfrm>
            <a:prstGeom prst="rect">
              <a:avLst/>
            </a:prstGeom>
          </p:spPr>
          <p:txBody>
            <a:bodyPr wrap="none">
              <a:spAutoFit/>
            </a:bodyPr>
            <a:lstStyle>
              <a:defPPr>
                <a:defRPr lang="zh-CN"/>
              </a:defPPr>
              <a:lvl1pPr>
                <a:defRPr sz="2400">
                  <a:solidFill>
                    <a:srgbClr val="2E83AC"/>
                  </a:solidFill>
                </a:defRPr>
              </a:lvl1pPr>
            </a:lstStyle>
            <a:p>
              <a:r>
                <a:rPr lang="zh-CN" altLang="en-US" dirty="0">
                  <a:solidFill>
                    <a:schemeClr val="accent2"/>
                  </a:solidFill>
                </a:rPr>
                <a:t>答：</a:t>
              </a:r>
            </a:p>
          </p:txBody>
        </p:sp>
        <p:sp>
          <p:nvSpPr>
            <p:cNvPr id="28" name="文本框 29698">
              <a:extLst>
                <a:ext uri="{FF2B5EF4-FFF2-40B4-BE49-F238E27FC236}">
                  <a16:creationId xmlns:a16="http://schemas.microsoft.com/office/drawing/2014/main" id="{2CDBE253-3DF1-4854-A479-E07942748FEA}"/>
                </a:ext>
              </a:extLst>
            </p:cNvPr>
            <p:cNvSpPr txBox="1">
              <a:spLocks noChangeArrowheads="1"/>
            </p:cNvSpPr>
            <p:nvPr/>
          </p:nvSpPr>
          <p:spPr bwMode="auto">
            <a:xfrm>
              <a:off x="2849880" y="4347780"/>
              <a:ext cx="7875270" cy="830997"/>
            </a:xfrm>
            <a:prstGeom prst="rect">
              <a:avLst/>
            </a:prstGeom>
          </p:spPr>
          <p:txBody>
            <a:bodyPr wrap="square">
              <a:spAutoFit/>
            </a:bodyPr>
            <a:lstStyle>
              <a:defPPr>
                <a:defRPr lang="zh-CN"/>
              </a:defPPr>
              <a:lvl1pPr>
                <a:defRPr sz="2400">
                  <a:solidFill>
                    <a:srgbClr val="2E83AC"/>
                  </a:solidFill>
                </a:defRPr>
              </a:lvl1pPr>
            </a:lstStyle>
            <a:p>
              <a:r>
                <a:rPr lang="zh-CN" altLang="en-US" dirty="0">
                  <a:solidFill>
                    <a:schemeClr val="accent2"/>
                  </a:solidFill>
                </a:rPr>
                <a:t>“一场春雨异常暖”是暖锋天气影响的结果；</a:t>
              </a:r>
              <a:endParaRPr lang="en-US" altLang="zh-CN" dirty="0">
                <a:solidFill>
                  <a:schemeClr val="accent2"/>
                </a:solidFill>
              </a:endParaRPr>
            </a:p>
            <a:p>
              <a:r>
                <a:rPr lang="zh-CN" altLang="en-US" dirty="0">
                  <a:solidFill>
                    <a:schemeClr val="accent2"/>
                  </a:solidFill>
                </a:rPr>
                <a:t>“一场秋雨一场寒”是冷锋天气影响的结果。</a:t>
              </a:r>
            </a:p>
          </p:txBody>
        </p:sp>
      </p:grpSp>
    </p:spTree>
    <p:extLst>
      <p:ext uri="{BB962C8B-B14F-4D97-AF65-F5344CB8AC3E}">
        <p14:creationId xmlns:p14="http://schemas.microsoft.com/office/powerpoint/2010/main" val="3630597937"/>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750"/>
                                        <p:tgtEl>
                                          <p:spTgt spid="23"/>
                                        </p:tgtEl>
                                      </p:cBhvr>
                                    </p:animEffect>
                                    <p:anim calcmode="lin" valueType="num">
                                      <p:cBhvr>
                                        <p:cTn id="8" dur="750" fill="hold"/>
                                        <p:tgtEl>
                                          <p:spTgt spid="23"/>
                                        </p:tgtEl>
                                        <p:attrNameLst>
                                          <p:attrName>style.rotation</p:attrName>
                                        </p:attrNameLst>
                                      </p:cBhvr>
                                      <p:tavLst>
                                        <p:tav tm="0">
                                          <p:val>
                                            <p:fltVal val="720"/>
                                          </p:val>
                                        </p:tav>
                                        <p:tav tm="100000">
                                          <p:val>
                                            <p:fltVal val="0"/>
                                          </p:val>
                                        </p:tav>
                                      </p:tavLst>
                                    </p:anim>
                                    <p:anim calcmode="lin" valueType="num">
                                      <p:cBhvr>
                                        <p:cTn id="9" dur="750" fill="hold"/>
                                        <p:tgtEl>
                                          <p:spTgt spid="23"/>
                                        </p:tgtEl>
                                        <p:attrNameLst>
                                          <p:attrName>ppt_h</p:attrName>
                                        </p:attrNameLst>
                                      </p:cBhvr>
                                      <p:tavLst>
                                        <p:tav tm="0">
                                          <p:val>
                                            <p:fltVal val="0"/>
                                          </p:val>
                                        </p:tav>
                                        <p:tav tm="100000">
                                          <p:val>
                                            <p:strVal val="#ppt_h"/>
                                          </p:val>
                                        </p:tav>
                                      </p:tavLst>
                                    </p:anim>
                                    <p:anim calcmode="lin" valueType="num">
                                      <p:cBhvr>
                                        <p:cTn id="10" dur="750" fill="hold"/>
                                        <p:tgtEl>
                                          <p:spTgt spid="23"/>
                                        </p:tgtEl>
                                        <p:attrNameLst>
                                          <p:attrName>ppt_w</p:attrName>
                                        </p:attrNameLst>
                                      </p:cBhvr>
                                      <p:tavLst>
                                        <p:tav tm="0">
                                          <p:val>
                                            <p:fltVal val="0"/>
                                          </p:val>
                                        </p:tav>
                                        <p:tav tm="100000">
                                          <p:val>
                                            <p:strVal val="#ppt_w"/>
                                          </p:val>
                                        </p:tav>
                                      </p:tavLst>
                                    </p:anim>
                                  </p:childTnLst>
                                </p:cTn>
                              </p:par>
                              <p:par>
                                <p:cTn id="11" presetID="14" presetClass="entr" presetSubtype="10" fill="hold" grpId="0" nodeType="withEffect">
                                  <p:stCondLst>
                                    <p:cond delay="250"/>
                                  </p:stCondLst>
                                  <p:childTnLst>
                                    <p:set>
                                      <p:cBhvr>
                                        <p:cTn id="12" dur="1" fill="hold">
                                          <p:stCondLst>
                                            <p:cond delay="0"/>
                                          </p:stCondLst>
                                        </p:cTn>
                                        <p:tgtEl>
                                          <p:spTgt spid="24"/>
                                        </p:tgtEl>
                                        <p:attrNameLst>
                                          <p:attrName>style.visibility</p:attrName>
                                        </p:attrNameLst>
                                      </p:cBhvr>
                                      <p:to>
                                        <p:strVal val="visible"/>
                                      </p:to>
                                    </p:set>
                                    <p:animEffect transition="in" filter="randombar(horizontal)">
                                      <p:cBhvr>
                                        <p:cTn id="13" dur="500"/>
                                        <p:tgtEl>
                                          <p:spTgt spid="24"/>
                                        </p:tgtEl>
                                      </p:cBhvr>
                                    </p:animEffect>
                                  </p:childTnLst>
                                </p:cTn>
                              </p:par>
                            </p:childTnLst>
                          </p:cTn>
                        </p:par>
                        <p:par>
                          <p:cTn id="14" fill="hold">
                            <p:stCondLst>
                              <p:cond delay="750"/>
                            </p:stCondLst>
                            <p:childTnLst>
                              <p:par>
                                <p:cTn id="15" presetID="42"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par>
                          <p:cTn id="20" fill="hold">
                            <p:stCondLst>
                              <p:cond delay="1750"/>
                            </p:stCondLst>
                            <p:childTnLst>
                              <p:par>
                                <p:cTn id="21" presetID="35" presetClass="entr" presetSubtype="0" fill="hold"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750"/>
                                        <p:tgtEl>
                                          <p:spTgt spid="17"/>
                                        </p:tgtEl>
                                      </p:cBhvr>
                                    </p:animEffect>
                                    <p:anim calcmode="lin" valueType="num">
                                      <p:cBhvr>
                                        <p:cTn id="24" dur="750" fill="hold"/>
                                        <p:tgtEl>
                                          <p:spTgt spid="17"/>
                                        </p:tgtEl>
                                        <p:attrNameLst>
                                          <p:attrName>style.rotation</p:attrName>
                                        </p:attrNameLst>
                                      </p:cBhvr>
                                      <p:tavLst>
                                        <p:tav tm="0">
                                          <p:val>
                                            <p:fltVal val="720"/>
                                          </p:val>
                                        </p:tav>
                                        <p:tav tm="100000">
                                          <p:val>
                                            <p:fltVal val="0"/>
                                          </p:val>
                                        </p:tav>
                                      </p:tavLst>
                                    </p:anim>
                                    <p:anim calcmode="lin" valueType="num">
                                      <p:cBhvr>
                                        <p:cTn id="25" dur="750" fill="hold"/>
                                        <p:tgtEl>
                                          <p:spTgt spid="17"/>
                                        </p:tgtEl>
                                        <p:attrNameLst>
                                          <p:attrName>ppt_h</p:attrName>
                                        </p:attrNameLst>
                                      </p:cBhvr>
                                      <p:tavLst>
                                        <p:tav tm="0">
                                          <p:val>
                                            <p:fltVal val="0"/>
                                          </p:val>
                                        </p:tav>
                                        <p:tav tm="100000">
                                          <p:val>
                                            <p:strVal val="#ppt_h"/>
                                          </p:val>
                                        </p:tav>
                                      </p:tavLst>
                                    </p:anim>
                                    <p:anim calcmode="lin" valueType="num">
                                      <p:cBhvr>
                                        <p:cTn id="26" dur="750" fill="hold"/>
                                        <p:tgtEl>
                                          <p:spTgt spid="17"/>
                                        </p:tgtEl>
                                        <p:attrNameLst>
                                          <p:attrName>ppt_w</p:attrName>
                                        </p:attrNameLst>
                                      </p:cBhvr>
                                      <p:tavLst>
                                        <p:tav tm="0">
                                          <p:val>
                                            <p:fltVal val="0"/>
                                          </p:val>
                                        </p:tav>
                                        <p:tav tm="100000">
                                          <p:val>
                                            <p:strVal val="#ppt_w"/>
                                          </p:val>
                                        </p:tav>
                                      </p:tavLst>
                                    </p:anim>
                                  </p:childTnLst>
                                </p:cTn>
                              </p:par>
                              <p:par>
                                <p:cTn id="27" presetID="14" presetClass="entr" presetSubtype="10" fill="hold" grpId="0" nodeType="withEffect">
                                  <p:stCondLst>
                                    <p:cond delay="250"/>
                                  </p:stCondLst>
                                  <p:childTnLst>
                                    <p:set>
                                      <p:cBhvr>
                                        <p:cTn id="28" dur="1" fill="hold">
                                          <p:stCondLst>
                                            <p:cond delay="0"/>
                                          </p:stCondLst>
                                        </p:cTn>
                                        <p:tgtEl>
                                          <p:spTgt spid="18"/>
                                        </p:tgtEl>
                                        <p:attrNameLst>
                                          <p:attrName>style.visibility</p:attrName>
                                        </p:attrNameLst>
                                      </p:cBhvr>
                                      <p:to>
                                        <p:strVal val="visible"/>
                                      </p:to>
                                    </p:set>
                                    <p:animEffect transition="in" filter="randombar(horizontal)">
                                      <p:cBhvr>
                                        <p:cTn id="29" dur="500"/>
                                        <p:tgtEl>
                                          <p:spTgt spid="18"/>
                                        </p:tgtEl>
                                      </p:cBhvr>
                                    </p:animEffect>
                                  </p:childTnLst>
                                </p:cTn>
                              </p:par>
                            </p:childTnLst>
                          </p:cTn>
                        </p:par>
                        <p:par>
                          <p:cTn id="30" fill="hold">
                            <p:stCondLst>
                              <p:cond delay="2500"/>
                            </p:stCondLst>
                            <p:childTnLst>
                              <p:par>
                                <p:cTn id="31" presetID="42" presetClass="entr" presetSubtype="0" fill="hold" nodeType="after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1000"/>
                                        <p:tgtEl>
                                          <p:spTgt spid="3"/>
                                        </p:tgtEl>
                                      </p:cBhvr>
                                    </p:animEffect>
                                    <p:anim calcmode="lin" valueType="num">
                                      <p:cBhvr>
                                        <p:cTn id="34" dur="1000" fill="hold"/>
                                        <p:tgtEl>
                                          <p:spTgt spid="3"/>
                                        </p:tgtEl>
                                        <p:attrNameLst>
                                          <p:attrName>ppt_x</p:attrName>
                                        </p:attrNameLst>
                                      </p:cBhvr>
                                      <p:tavLst>
                                        <p:tav tm="0">
                                          <p:val>
                                            <p:strVal val="#ppt_x"/>
                                          </p:val>
                                        </p:tav>
                                        <p:tav tm="100000">
                                          <p:val>
                                            <p:strVal val="#ppt_x"/>
                                          </p:val>
                                        </p:tav>
                                      </p:tavLst>
                                    </p:anim>
                                    <p:anim calcmode="lin" valueType="num">
                                      <p:cBhvr>
                                        <p:cTn id="3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p:txBody>
          <a:bodyPr/>
          <a:lstStyle/>
          <a:p>
            <a:r>
              <a:rPr lang="zh-CN" altLang="en-US" dirty="0"/>
              <a:t>考点演练</a:t>
            </a:r>
          </a:p>
        </p:txBody>
      </p:sp>
      <p:pic>
        <p:nvPicPr>
          <p:cNvPr id="23" name="图片 22">
            <a:extLst>
              <a:ext uri="{FF2B5EF4-FFF2-40B4-BE49-F238E27FC236}">
                <a16:creationId xmlns:a16="http://schemas.microsoft.com/office/drawing/2014/main" id="{78C4BE96-C8F9-4F60-AFDA-95DC88B0E6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1199719"/>
            <a:ext cx="383242" cy="391952"/>
          </a:xfrm>
          <a:prstGeom prst="rect">
            <a:avLst/>
          </a:prstGeom>
        </p:spPr>
      </p:pic>
      <p:sp>
        <p:nvSpPr>
          <p:cNvPr id="24" name="矩形 23">
            <a:extLst>
              <a:ext uri="{FF2B5EF4-FFF2-40B4-BE49-F238E27FC236}">
                <a16:creationId xmlns:a16="http://schemas.microsoft.com/office/drawing/2014/main" id="{0E3E8DD6-55D6-4D01-BEB3-28263374DE60}"/>
              </a:ext>
            </a:extLst>
          </p:cNvPr>
          <p:cNvSpPr/>
          <p:nvPr/>
        </p:nvSpPr>
        <p:spPr>
          <a:xfrm>
            <a:off x="2212791" y="1164863"/>
            <a:ext cx="3877985" cy="461665"/>
          </a:xfrm>
          <a:prstGeom prst="rect">
            <a:avLst/>
          </a:prstGeom>
        </p:spPr>
        <p:txBody>
          <a:bodyPr wrap="none">
            <a:spAutoFit/>
          </a:bodyPr>
          <a:lstStyle/>
          <a:p>
            <a:r>
              <a:rPr lang="zh-CN" altLang="en-US" sz="2400" dirty="0">
                <a:solidFill>
                  <a:srgbClr val="2E83AC"/>
                </a:solidFill>
              </a:rPr>
              <a:t>根据下图，完成下列问题：</a:t>
            </a:r>
          </a:p>
        </p:txBody>
      </p:sp>
      <p:pic>
        <p:nvPicPr>
          <p:cNvPr id="14" name="图片 13">
            <a:extLst>
              <a:ext uri="{FF2B5EF4-FFF2-40B4-BE49-F238E27FC236}">
                <a16:creationId xmlns:a16="http://schemas.microsoft.com/office/drawing/2014/main" id="{84DC87E8-1603-4871-9A35-A4BF59D8D070}"/>
              </a:ext>
            </a:extLst>
          </p:cNvPr>
          <p:cNvPicPr>
            <a:picLocks noChangeAspect="1"/>
          </p:cNvPicPr>
          <p:nvPr/>
        </p:nvPicPr>
        <p:blipFill>
          <a:blip r:embed="rId4">
            <a:clrChange>
              <a:clrFrom>
                <a:srgbClr val="FFFFFF"/>
              </a:clrFrom>
              <a:clrTo>
                <a:srgbClr val="FFFFFF">
                  <a:alpha val="0"/>
                </a:srgbClr>
              </a:clrTo>
            </a:clrChange>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804541" y="1807504"/>
            <a:ext cx="6910959" cy="2142542"/>
          </a:xfrm>
          <a:prstGeom prst="rect">
            <a:avLst/>
          </a:prstGeom>
        </p:spPr>
      </p:pic>
      <p:sp>
        <p:nvSpPr>
          <p:cNvPr id="26" name="矩形 28675">
            <a:extLst>
              <a:ext uri="{FF2B5EF4-FFF2-40B4-BE49-F238E27FC236}">
                <a16:creationId xmlns:a16="http://schemas.microsoft.com/office/drawing/2014/main" id="{738D7670-A92A-4F24-8F15-C2973EAA42B2}"/>
              </a:ext>
            </a:extLst>
          </p:cNvPr>
          <p:cNvSpPr>
            <a:spLocks noChangeArrowheads="1"/>
          </p:cNvSpPr>
          <p:nvPr/>
        </p:nvSpPr>
        <p:spPr bwMode="auto">
          <a:xfrm>
            <a:off x="2135984" y="3883371"/>
            <a:ext cx="9486892" cy="2243691"/>
          </a:xfrm>
          <a:prstGeom prst="rect">
            <a:avLst/>
          </a:prstGeom>
        </p:spPr>
        <p:txBody>
          <a:bodyPr wrap="none">
            <a:spAutoFit/>
          </a:bodyPr>
          <a:lstStyle/>
          <a:p>
            <a:pPr>
              <a:lnSpc>
                <a:spcPct val="150000"/>
              </a:lnSpc>
            </a:pPr>
            <a:r>
              <a:rPr lang="en-US" altLang="zh-CN" sz="2400" dirty="0">
                <a:solidFill>
                  <a:srgbClr val="2E83AC"/>
                </a:solidFill>
              </a:rPr>
              <a:t>(1)A</a:t>
            </a:r>
            <a:r>
              <a:rPr lang="zh-CN" altLang="en-US" sz="2400" dirty="0">
                <a:solidFill>
                  <a:srgbClr val="2E83AC"/>
                </a:solidFill>
              </a:rPr>
              <a:t>、</a:t>
            </a:r>
            <a:r>
              <a:rPr lang="en-US" altLang="zh-CN" sz="2400" dirty="0">
                <a:solidFill>
                  <a:srgbClr val="2E83AC"/>
                </a:solidFill>
              </a:rPr>
              <a:t>B</a:t>
            </a:r>
            <a:r>
              <a:rPr lang="zh-CN" altLang="en-US" sz="2400" dirty="0">
                <a:solidFill>
                  <a:srgbClr val="2E83AC"/>
                </a:solidFill>
              </a:rPr>
              <a:t>两图中，表示冷锋的是</a:t>
            </a:r>
            <a:r>
              <a:rPr lang="en-US" altLang="zh-CN" sz="2400" dirty="0">
                <a:solidFill>
                  <a:srgbClr val="2E83AC"/>
                </a:solidFill>
              </a:rPr>
              <a:t>______</a:t>
            </a:r>
            <a:r>
              <a:rPr lang="zh-CN" altLang="en-US" sz="2400" dirty="0">
                <a:solidFill>
                  <a:srgbClr val="2E83AC"/>
                </a:solidFill>
              </a:rPr>
              <a:t>。</a:t>
            </a:r>
          </a:p>
          <a:p>
            <a:pPr>
              <a:lnSpc>
                <a:spcPct val="150000"/>
              </a:lnSpc>
            </a:pPr>
            <a:r>
              <a:rPr lang="en-US" altLang="zh-CN" sz="2400" dirty="0">
                <a:solidFill>
                  <a:srgbClr val="2E83AC"/>
                </a:solidFill>
              </a:rPr>
              <a:t>(2)A</a:t>
            </a:r>
            <a:r>
              <a:rPr lang="zh-CN" altLang="en-US" sz="2400" dirty="0">
                <a:solidFill>
                  <a:srgbClr val="2E83AC"/>
                </a:solidFill>
              </a:rPr>
              <a:t>、</a:t>
            </a:r>
            <a:r>
              <a:rPr lang="en-US" altLang="zh-CN" sz="2400" dirty="0">
                <a:solidFill>
                  <a:srgbClr val="2E83AC"/>
                </a:solidFill>
              </a:rPr>
              <a:t>B</a:t>
            </a:r>
            <a:r>
              <a:rPr lang="zh-CN" altLang="en-US" sz="2400" dirty="0">
                <a:solidFill>
                  <a:srgbClr val="2E83AC"/>
                </a:solidFill>
              </a:rPr>
              <a:t>两图中，表示冷气团的小写字母是</a:t>
            </a:r>
            <a:r>
              <a:rPr lang="en-US" altLang="zh-CN" sz="2400" dirty="0">
                <a:solidFill>
                  <a:srgbClr val="2E83AC"/>
                </a:solidFill>
              </a:rPr>
              <a:t>______</a:t>
            </a:r>
            <a:r>
              <a:rPr lang="zh-CN" altLang="en-US" sz="2400" dirty="0">
                <a:solidFill>
                  <a:srgbClr val="2E83AC"/>
                </a:solidFill>
              </a:rPr>
              <a:t>。</a:t>
            </a:r>
          </a:p>
          <a:p>
            <a:pPr>
              <a:lnSpc>
                <a:spcPct val="150000"/>
              </a:lnSpc>
            </a:pPr>
            <a:r>
              <a:rPr lang="en-US" altLang="zh-CN" sz="2400" dirty="0">
                <a:solidFill>
                  <a:srgbClr val="2E83AC"/>
                </a:solidFill>
              </a:rPr>
              <a:t>(3)A</a:t>
            </a:r>
            <a:r>
              <a:rPr lang="zh-CN" altLang="en-US" sz="2400" dirty="0">
                <a:solidFill>
                  <a:srgbClr val="2E83AC"/>
                </a:solidFill>
              </a:rPr>
              <a:t>、</a:t>
            </a:r>
            <a:r>
              <a:rPr lang="en-US" altLang="zh-CN" sz="2400" dirty="0">
                <a:solidFill>
                  <a:srgbClr val="2E83AC"/>
                </a:solidFill>
              </a:rPr>
              <a:t>B</a:t>
            </a:r>
            <a:r>
              <a:rPr lang="zh-CN" altLang="en-US" sz="2400" dirty="0">
                <a:solidFill>
                  <a:srgbClr val="2E83AC"/>
                </a:solidFill>
              </a:rPr>
              <a:t>两图中</a:t>
            </a:r>
            <a:r>
              <a:rPr lang="en-US" altLang="zh-CN" sz="2400" dirty="0">
                <a:solidFill>
                  <a:srgbClr val="2E83AC"/>
                </a:solidFill>
              </a:rPr>
              <a:t>,</a:t>
            </a:r>
            <a:r>
              <a:rPr lang="zh-CN" altLang="en-US" sz="2400" dirty="0">
                <a:solidFill>
                  <a:srgbClr val="2E83AC"/>
                </a:solidFill>
              </a:rPr>
              <a:t>降水是锋前的是</a:t>
            </a:r>
            <a:r>
              <a:rPr lang="en-US" altLang="zh-CN" sz="2400" dirty="0">
                <a:solidFill>
                  <a:srgbClr val="2E83AC"/>
                </a:solidFill>
              </a:rPr>
              <a:t>______</a:t>
            </a:r>
            <a:r>
              <a:rPr lang="zh-CN" altLang="en-US" sz="2400" dirty="0">
                <a:solidFill>
                  <a:srgbClr val="2E83AC"/>
                </a:solidFill>
              </a:rPr>
              <a:t>。</a:t>
            </a:r>
          </a:p>
          <a:p>
            <a:pPr>
              <a:lnSpc>
                <a:spcPct val="150000"/>
              </a:lnSpc>
            </a:pPr>
            <a:r>
              <a:rPr lang="en-US" altLang="zh-CN" sz="2400" dirty="0">
                <a:solidFill>
                  <a:srgbClr val="2E83AC"/>
                </a:solidFill>
              </a:rPr>
              <a:t>(4)B</a:t>
            </a:r>
            <a:r>
              <a:rPr lang="zh-CN" altLang="en-US" sz="2400" dirty="0">
                <a:solidFill>
                  <a:srgbClr val="2E83AC"/>
                </a:solidFill>
              </a:rPr>
              <a:t>图中天气系统过境时的天气状况是</a:t>
            </a:r>
            <a:r>
              <a:rPr lang="en-US" altLang="zh-CN" sz="2400" dirty="0">
                <a:solidFill>
                  <a:srgbClr val="2E83AC"/>
                </a:solidFill>
              </a:rPr>
              <a:t>____________________</a:t>
            </a:r>
            <a:r>
              <a:rPr lang="zh-CN" altLang="en-US" sz="2400" dirty="0">
                <a:solidFill>
                  <a:srgbClr val="2E83AC"/>
                </a:solidFill>
              </a:rPr>
              <a:t>。</a:t>
            </a:r>
          </a:p>
        </p:txBody>
      </p:sp>
      <p:sp>
        <p:nvSpPr>
          <p:cNvPr id="27" name="矩形 28675">
            <a:extLst>
              <a:ext uri="{FF2B5EF4-FFF2-40B4-BE49-F238E27FC236}">
                <a16:creationId xmlns:a16="http://schemas.microsoft.com/office/drawing/2014/main" id="{7C3FF7D9-0F75-43A4-879E-CB0A9A0F7BBD}"/>
              </a:ext>
            </a:extLst>
          </p:cNvPr>
          <p:cNvSpPr>
            <a:spLocks noChangeArrowheads="1"/>
          </p:cNvSpPr>
          <p:nvPr/>
        </p:nvSpPr>
        <p:spPr bwMode="auto">
          <a:xfrm>
            <a:off x="6717509" y="3617914"/>
            <a:ext cx="511679" cy="826380"/>
          </a:xfrm>
          <a:prstGeom prst="rect">
            <a:avLst/>
          </a:prstGeom>
        </p:spPr>
        <p:txBody>
          <a:bodyPr wrap="none">
            <a:spAutoFit/>
          </a:bodyPr>
          <a:lstStyle/>
          <a:p>
            <a:pPr>
              <a:lnSpc>
                <a:spcPct val="150000"/>
              </a:lnSpc>
            </a:pPr>
            <a:r>
              <a:rPr lang="en-US" altLang="zh-CN" sz="3600" dirty="0">
                <a:solidFill>
                  <a:schemeClr val="accent2"/>
                </a:solidFill>
              </a:rPr>
              <a:t>B</a:t>
            </a:r>
            <a:endParaRPr lang="zh-CN" altLang="en-US" sz="3600" dirty="0">
              <a:solidFill>
                <a:schemeClr val="accent2"/>
              </a:solidFill>
            </a:endParaRPr>
          </a:p>
        </p:txBody>
      </p:sp>
      <p:sp>
        <p:nvSpPr>
          <p:cNvPr id="28" name="矩形 28675">
            <a:extLst>
              <a:ext uri="{FF2B5EF4-FFF2-40B4-BE49-F238E27FC236}">
                <a16:creationId xmlns:a16="http://schemas.microsoft.com/office/drawing/2014/main" id="{2E4B0B03-FC54-4849-8625-EF91EBF8506A}"/>
              </a:ext>
            </a:extLst>
          </p:cNvPr>
          <p:cNvSpPr>
            <a:spLocks noChangeArrowheads="1"/>
          </p:cNvSpPr>
          <p:nvPr/>
        </p:nvSpPr>
        <p:spPr bwMode="auto">
          <a:xfrm>
            <a:off x="8298659" y="4148828"/>
            <a:ext cx="431528" cy="826380"/>
          </a:xfrm>
          <a:prstGeom prst="rect">
            <a:avLst/>
          </a:prstGeom>
        </p:spPr>
        <p:txBody>
          <a:bodyPr wrap="none">
            <a:spAutoFit/>
          </a:bodyPr>
          <a:lstStyle/>
          <a:p>
            <a:pPr>
              <a:lnSpc>
                <a:spcPct val="150000"/>
              </a:lnSpc>
            </a:pPr>
            <a:r>
              <a:rPr lang="en-US" altLang="zh-CN" sz="3600" dirty="0">
                <a:solidFill>
                  <a:schemeClr val="accent2"/>
                </a:solidFill>
              </a:rPr>
              <a:t>b</a:t>
            </a:r>
            <a:endParaRPr lang="zh-CN" altLang="en-US" sz="3600" dirty="0">
              <a:solidFill>
                <a:schemeClr val="accent2"/>
              </a:solidFill>
            </a:endParaRPr>
          </a:p>
        </p:txBody>
      </p:sp>
      <p:sp>
        <p:nvSpPr>
          <p:cNvPr id="29" name="矩形 28675">
            <a:extLst>
              <a:ext uri="{FF2B5EF4-FFF2-40B4-BE49-F238E27FC236}">
                <a16:creationId xmlns:a16="http://schemas.microsoft.com/office/drawing/2014/main" id="{1EA1BAB6-4E5F-40B2-AFE7-6A45E189D1FC}"/>
              </a:ext>
            </a:extLst>
          </p:cNvPr>
          <p:cNvSpPr>
            <a:spLocks noChangeArrowheads="1"/>
          </p:cNvSpPr>
          <p:nvPr/>
        </p:nvSpPr>
        <p:spPr bwMode="auto">
          <a:xfrm>
            <a:off x="6933310" y="4697397"/>
            <a:ext cx="542136" cy="826380"/>
          </a:xfrm>
          <a:prstGeom prst="rect">
            <a:avLst/>
          </a:prstGeom>
        </p:spPr>
        <p:txBody>
          <a:bodyPr wrap="none">
            <a:spAutoFit/>
          </a:bodyPr>
          <a:lstStyle/>
          <a:p>
            <a:pPr>
              <a:lnSpc>
                <a:spcPct val="150000"/>
              </a:lnSpc>
            </a:pPr>
            <a:r>
              <a:rPr lang="en-US" altLang="zh-CN" sz="3600" dirty="0">
                <a:solidFill>
                  <a:schemeClr val="accent2"/>
                </a:solidFill>
              </a:rPr>
              <a:t>A</a:t>
            </a:r>
            <a:endParaRPr lang="zh-CN" altLang="en-US" sz="3600" dirty="0">
              <a:solidFill>
                <a:schemeClr val="accent2"/>
              </a:solidFill>
            </a:endParaRPr>
          </a:p>
        </p:txBody>
      </p:sp>
      <p:sp>
        <p:nvSpPr>
          <p:cNvPr id="30" name="矩形 28675">
            <a:extLst>
              <a:ext uri="{FF2B5EF4-FFF2-40B4-BE49-F238E27FC236}">
                <a16:creationId xmlns:a16="http://schemas.microsoft.com/office/drawing/2014/main" id="{AF242632-6F73-417B-A37A-BBF871FEB301}"/>
              </a:ext>
            </a:extLst>
          </p:cNvPr>
          <p:cNvSpPr>
            <a:spLocks noChangeArrowheads="1"/>
          </p:cNvSpPr>
          <p:nvPr/>
        </p:nvSpPr>
        <p:spPr bwMode="auto">
          <a:xfrm>
            <a:off x="7475672" y="5444215"/>
            <a:ext cx="3570208" cy="581698"/>
          </a:xfrm>
          <a:prstGeom prst="rect">
            <a:avLst/>
          </a:prstGeom>
        </p:spPr>
        <p:txBody>
          <a:bodyPr wrap="none">
            <a:spAutoFit/>
          </a:bodyPr>
          <a:lstStyle/>
          <a:p>
            <a:pPr>
              <a:lnSpc>
                <a:spcPct val="150000"/>
              </a:lnSpc>
            </a:pPr>
            <a:r>
              <a:rPr lang="zh-CN" altLang="en-US" sz="2400" dirty="0">
                <a:solidFill>
                  <a:schemeClr val="accent2"/>
                </a:solidFill>
              </a:rPr>
              <a:t>阴天、大风、降温、雨雪</a:t>
            </a:r>
          </a:p>
        </p:txBody>
      </p:sp>
    </p:spTree>
    <p:extLst>
      <p:ext uri="{BB962C8B-B14F-4D97-AF65-F5344CB8AC3E}">
        <p14:creationId xmlns:p14="http://schemas.microsoft.com/office/powerpoint/2010/main" val="3631795167"/>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750"/>
                                        <p:tgtEl>
                                          <p:spTgt spid="23"/>
                                        </p:tgtEl>
                                      </p:cBhvr>
                                    </p:animEffect>
                                    <p:anim calcmode="lin" valueType="num">
                                      <p:cBhvr>
                                        <p:cTn id="8" dur="750" fill="hold"/>
                                        <p:tgtEl>
                                          <p:spTgt spid="23"/>
                                        </p:tgtEl>
                                        <p:attrNameLst>
                                          <p:attrName>style.rotation</p:attrName>
                                        </p:attrNameLst>
                                      </p:cBhvr>
                                      <p:tavLst>
                                        <p:tav tm="0">
                                          <p:val>
                                            <p:fltVal val="720"/>
                                          </p:val>
                                        </p:tav>
                                        <p:tav tm="100000">
                                          <p:val>
                                            <p:fltVal val="0"/>
                                          </p:val>
                                        </p:tav>
                                      </p:tavLst>
                                    </p:anim>
                                    <p:anim calcmode="lin" valueType="num">
                                      <p:cBhvr>
                                        <p:cTn id="9" dur="750" fill="hold"/>
                                        <p:tgtEl>
                                          <p:spTgt spid="23"/>
                                        </p:tgtEl>
                                        <p:attrNameLst>
                                          <p:attrName>ppt_h</p:attrName>
                                        </p:attrNameLst>
                                      </p:cBhvr>
                                      <p:tavLst>
                                        <p:tav tm="0">
                                          <p:val>
                                            <p:fltVal val="0"/>
                                          </p:val>
                                        </p:tav>
                                        <p:tav tm="100000">
                                          <p:val>
                                            <p:strVal val="#ppt_h"/>
                                          </p:val>
                                        </p:tav>
                                      </p:tavLst>
                                    </p:anim>
                                    <p:anim calcmode="lin" valueType="num">
                                      <p:cBhvr>
                                        <p:cTn id="10" dur="750" fill="hold"/>
                                        <p:tgtEl>
                                          <p:spTgt spid="23"/>
                                        </p:tgtEl>
                                        <p:attrNameLst>
                                          <p:attrName>ppt_w</p:attrName>
                                        </p:attrNameLst>
                                      </p:cBhvr>
                                      <p:tavLst>
                                        <p:tav tm="0">
                                          <p:val>
                                            <p:fltVal val="0"/>
                                          </p:val>
                                        </p:tav>
                                        <p:tav tm="100000">
                                          <p:val>
                                            <p:strVal val="#ppt_w"/>
                                          </p:val>
                                        </p:tav>
                                      </p:tavLst>
                                    </p:anim>
                                  </p:childTnLst>
                                </p:cTn>
                              </p:par>
                              <p:par>
                                <p:cTn id="11" presetID="14" presetClass="entr" presetSubtype="10" fill="hold" grpId="0" nodeType="withEffect">
                                  <p:stCondLst>
                                    <p:cond delay="250"/>
                                  </p:stCondLst>
                                  <p:childTnLst>
                                    <p:set>
                                      <p:cBhvr>
                                        <p:cTn id="12" dur="1" fill="hold">
                                          <p:stCondLst>
                                            <p:cond delay="0"/>
                                          </p:stCondLst>
                                        </p:cTn>
                                        <p:tgtEl>
                                          <p:spTgt spid="24"/>
                                        </p:tgtEl>
                                        <p:attrNameLst>
                                          <p:attrName>style.visibility</p:attrName>
                                        </p:attrNameLst>
                                      </p:cBhvr>
                                      <p:to>
                                        <p:strVal val="visible"/>
                                      </p:to>
                                    </p:set>
                                    <p:animEffect transition="in" filter="randombar(horizontal)">
                                      <p:cBhvr>
                                        <p:cTn id="13" dur="500"/>
                                        <p:tgtEl>
                                          <p:spTgt spid="24"/>
                                        </p:tgtEl>
                                      </p:cBhvr>
                                    </p:animEffect>
                                  </p:childTnLst>
                                </p:cTn>
                              </p:par>
                            </p:childTnLst>
                          </p:cTn>
                        </p:par>
                        <p:par>
                          <p:cTn id="14" fill="hold">
                            <p:stCondLst>
                              <p:cond delay="750"/>
                            </p:stCondLst>
                            <p:childTnLst>
                              <p:par>
                                <p:cTn id="15" presetID="16" presetClass="entr" presetSubtype="37"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arn(outVertical)">
                                      <p:cBhvr>
                                        <p:cTn id="17" dur="1000"/>
                                        <p:tgtEl>
                                          <p:spTgt spid="14"/>
                                        </p:tgtEl>
                                      </p:cBhvr>
                                    </p:animEffect>
                                  </p:childTnLst>
                                </p:cTn>
                              </p:par>
                            </p:childTnLst>
                          </p:cTn>
                        </p:par>
                        <p:par>
                          <p:cTn id="18" fill="hold">
                            <p:stCondLst>
                              <p:cond delay="1750"/>
                            </p:stCondLst>
                            <p:childTnLst>
                              <p:par>
                                <p:cTn id="19" presetID="22" presetClass="entr" presetSubtype="1" fill="hold" grpId="0" nodeType="after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wipe(up)">
                                      <p:cBhvr>
                                        <p:cTn id="21" dur="1000"/>
                                        <p:tgtEl>
                                          <p:spTgt spid="26"/>
                                        </p:tgtEl>
                                      </p:cBhvr>
                                    </p:animEffect>
                                  </p:childTnLst>
                                </p:cTn>
                              </p:par>
                            </p:childTnLst>
                          </p:cTn>
                        </p:par>
                        <p:par>
                          <p:cTn id="22" fill="hold">
                            <p:stCondLst>
                              <p:cond delay="2750"/>
                            </p:stCondLst>
                            <p:childTnLst>
                              <p:par>
                                <p:cTn id="23" presetID="53" presetClass="entr" presetSubtype="16" fill="hold" grpId="0" nodeType="afterEffect">
                                  <p:stCondLst>
                                    <p:cond delay="0"/>
                                  </p:stCondLst>
                                  <p:childTnLst>
                                    <p:set>
                                      <p:cBhvr>
                                        <p:cTn id="24" dur="1" fill="hold">
                                          <p:stCondLst>
                                            <p:cond delay="0"/>
                                          </p:stCondLst>
                                        </p:cTn>
                                        <p:tgtEl>
                                          <p:spTgt spid="27"/>
                                        </p:tgtEl>
                                        <p:attrNameLst>
                                          <p:attrName>style.visibility</p:attrName>
                                        </p:attrNameLst>
                                      </p:cBhvr>
                                      <p:to>
                                        <p:strVal val="visible"/>
                                      </p:to>
                                    </p:set>
                                    <p:anim calcmode="lin" valueType="num">
                                      <p:cBhvr>
                                        <p:cTn id="25" dur="500" fill="hold"/>
                                        <p:tgtEl>
                                          <p:spTgt spid="27"/>
                                        </p:tgtEl>
                                        <p:attrNameLst>
                                          <p:attrName>ppt_w</p:attrName>
                                        </p:attrNameLst>
                                      </p:cBhvr>
                                      <p:tavLst>
                                        <p:tav tm="0">
                                          <p:val>
                                            <p:fltVal val="0"/>
                                          </p:val>
                                        </p:tav>
                                        <p:tav tm="100000">
                                          <p:val>
                                            <p:strVal val="#ppt_w"/>
                                          </p:val>
                                        </p:tav>
                                      </p:tavLst>
                                    </p:anim>
                                    <p:anim calcmode="lin" valueType="num">
                                      <p:cBhvr>
                                        <p:cTn id="26" dur="500" fill="hold"/>
                                        <p:tgtEl>
                                          <p:spTgt spid="27"/>
                                        </p:tgtEl>
                                        <p:attrNameLst>
                                          <p:attrName>ppt_h</p:attrName>
                                        </p:attrNameLst>
                                      </p:cBhvr>
                                      <p:tavLst>
                                        <p:tav tm="0">
                                          <p:val>
                                            <p:fltVal val="0"/>
                                          </p:val>
                                        </p:tav>
                                        <p:tav tm="100000">
                                          <p:val>
                                            <p:strVal val="#ppt_h"/>
                                          </p:val>
                                        </p:tav>
                                      </p:tavLst>
                                    </p:anim>
                                    <p:animEffect transition="in" filter="fade">
                                      <p:cBhvr>
                                        <p:cTn id="27" dur="500"/>
                                        <p:tgtEl>
                                          <p:spTgt spid="27"/>
                                        </p:tgtEl>
                                      </p:cBhvr>
                                    </p:animEffect>
                                  </p:childTnLst>
                                </p:cTn>
                              </p:par>
                            </p:childTnLst>
                          </p:cTn>
                        </p:par>
                        <p:par>
                          <p:cTn id="28" fill="hold">
                            <p:stCondLst>
                              <p:cond delay="3250"/>
                            </p:stCondLst>
                            <p:childTnLst>
                              <p:par>
                                <p:cTn id="29" presetID="53" presetClass="entr" presetSubtype="16" fill="hold" grpId="0" nodeType="afterEffect">
                                  <p:stCondLst>
                                    <p:cond delay="0"/>
                                  </p:stCondLst>
                                  <p:childTnLst>
                                    <p:set>
                                      <p:cBhvr>
                                        <p:cTn id="30" dur="1" fill="hold">
                                          <p:stCondLst>
                                            <p:cond delay="0"/>
                                          </p:stCondLst>
                                        </p:cTn>
                                        <p:tgtEl>
                                          <p:spTgt spid="28"/>
                                        </p:tgtEl>
                                        <p:attrNameLst>
                                          <p:attrName>style.visibility</p:attrName>
                                        </p:attrNameLst>
                                      </p:cBhvr>
                                      <p:to>
                                        <p:strVal val="visible"/>
                                      </p:to>
                                    </p:set>
                                    <p:anim calcmode="lin" valueType="num">
                                      <p:cBhvr>
                                        <p:cTn id="31" dur="500" fill="hold"/>
                                        <p:tgtEl>
                                          <p:spTgt spid="28"/>
                                        </p:tgtEl>
                                        <p:attrNameLst>
                                          <p:attrName>ppt_w</p:attrName>
                                        </p:attrNameLst>
                                      </p:cBhvr>
                                      <p:tavLst>
                                        <p:tav tm="0">
                                          <p:val>
                                            <p:fltVal val="0"/>
                                          </p:val>
                                        </p:tav>
                                        <p:tav tm="100000">
                                          <p:val>
                                            <p:strVal val="#ppt_w"/>
                                          </p:val>
                                        </p:tav>
                                      </p:tavLst>
                                    </p:anim>
                                    <p:anim calcmode="lin" valueType="num">
                                      <p:cBhvr>
                                        <p:cTn id="32" dur="500" fill="hold"/>
                                        <p:tgtEl>
                                          <p:spTgt spid="28"/>
                                        </p:tgtEl>
                                        <p:attrNameLst>
                                          <p:attrName>ppt_h</p:attrName>
                                        </p:attrNameLst>
                                      </p:cBhvr>
                                      <p:tavLst>
                                        <p:tav tm="0">
                                          <p:val>
                                            <p:fltVal val="0"/>
                                          </p:val>
                                        </p:tav>
                                        <p:tav tm="100000">
                                          <p:val>
                                            <p:strVal val="#ppt_h"/>
                                          </p:val>
                                        </p:tav>
                                      </p:tavLst>
                                    </p:anim>
                                    <p:animEffect transition="in" filter="fade">
                                      <p:cBhvr>
                                        <p:cTn id="33" dur="500"/>
                                        <p:tgtEl>
                                          <p:spTgt spid="28"/>
                                        </p:tgtEl>
                                      </p:cBhvr>
                                    </p:animEffect>
                                  </p:childTnLst>
                                </p:cTn>
                              </p:par>
                            </p:childTnLst>
                          </p:cTn>
                        </p:par>
                        <p:par>
                          <p:cTn id="34" fill="hold">
                            <p:stCondLst>
                              <p:cond delay="3750"/>
                            </p:stCondLst>
                            <p:childTnLst>
                              <p:par>
                                <p:cTn id="35" presetID="53" presetClass="entr" presetSubtype="16" fill="hold" grpId="0" nodeType="afterEffect">
                                  <p:stCondLst>
                                    <p:cond delay="0"/>
                                  </p:stCondLst>
                                  <p:childTnLst>
                                    <p:set>
                                      <p:cBhvr>
                                        <p:cTn id="36" dur="1" fill="hold">
                                          <p:stCondLst>
                                            <p:cond delay="0"/>
                                          </p:stCondLst>
                                        </p:cTn>
                                        <p:tgtEl>
                                          <p:spTgt spid="29"/>
                                        </p:tgtEl>
                                        <p:attrNameLst>
                                          <p:attrName>style.visibility</p:attrName>
                                        </p:attrNameLst>
                                      </p:cBhvr>
                                      <p:to>
                                        <p:strVal val="visible"/>
                                      </p:to>
                                    </p:set>
                                    <p:anim calcmode="lin" valueType="num">
                                      <p:cBhvr>
                                        <p:cTn id="37" dur="500" fill="hold"/>
                                        <p:tgtEl>
                                          <p:spTgt spid="29"/>
                                        </p:tgtEl>
                                        <p:attrNameLst>
                                          <p:attrName>ppt_w</p:attrName>
                                        </p:attrNameLst>
                                      </p:cBhvr>
                                      <p:tavLst>
                                        <p:tav tm="0">
                                          <p:val>
                                            <p:fltVal val="0"/>
                                          </p:val>
                                        </p:tav>
                                        <p:tav tm="100000">
                                          <p:val>
                                            <p:strVal val="#ppt_w"/>
                                          </p:val>
                                        </p:tav>
                                      </p:tavLst>
                                    </p:anim>
                                    <p:anim calcmode="lin" valueType="num">
                                      <p:cBhvr>
                                        <p:cTn id="38" dur="500" fill="hold"/>
                                        <p:tgtEl>
                                          <p:spTgt spid="29"/>
                                        </p:tgtEl>
                                        <p:attrNameLst>
                                          <p:attrName>ppt_h</p:attrName>
                                        </p:attrNameLst>
                                      </p:cBhvr>
                                      <p:tavLst>
                                        <p:tav tm="0">
                                          <p:val>
                                            <p:fltVal val="0"/>
                                          </p:val>
                                        </p:tav>
                                        <p:tav tm="100000">
                                          <p:val>
                                            <p:strVal val="#ppt_h"/>
                                          </p:val>
                                        </p:tav>
                                      </p:tavLst>
                                    </p:anim>
                                    <p:animEffect transition="in" filter="fade">
                                      <p:cBhvr>
                                        <p:cTn id="39" dur="500"/>
                                        <p:tgtEl>
                                          <p:spTgt spid="29"/>
                                        </p:tgtEl>
                                      </p:cBhvr>
                                    </p:animEffect>
                                  </p:childTnLst>
                                </p:cTn>
                              </p:par>
                            </p:childTnLst>
                          </p:cTn>
                        </p:par>
                        <p:par>
                          <p:cTn id="40" fill="hold">
                            <p:stCondLst>
                              <p:cond delay="4250"/>
                            </p:stCondLst>
                            <p:childTnLst>
                              <p:par>
                                <p:cTn id="41" presetID="22" presetClass="entr" presetSubtype="8" fill="hold" grpId="0" nodeType="after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wipe(left)">
                                      <p:cBhvr>
                                        <p:cTn id="43"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6" grpId="0"/>
      <p:bldP spid="27" grpId="0"/>
      <p:bldP spid="28" grpId="0"/>
      <p:bldP spid="29" grpId="0"/>
      <p:bldP spid="3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AB6247BF-DFAE-4D16-86B4-08AA626DDE6A}"/>
              </a:ext>
            </a:extLst>
          </p:cNvPr>
          <p:cNvSpPr txBox="1"/>
          <p:nvPr/>
        </p:nvSpPr>
        <p:spPr>
          <a:xfrm>
            <a:off x="7829969" y="1114625"/>
            <a:ext cx="1366528" cy="4770537"/>
          </a:xfrm>
          <a:prstGeom prst="rect">
            <a:avLst/>
          </a:prstGeom>
          <a:noFill/>
        </p:spPr>
        <p:txBody>
          <a:bodyPr vert="eaVert" wrap="none" lIns="0" tIns="0" rIns="0" bIns="0" rtlCol="0" anchor="ctr" anchorCtr="0">
            <a:spAutoFit/>
          </a:bodyPr>
          <a:lstStyle>
            <a:lvl1pPr indent="0">
              <a:lnSpc>
                <a:spcPct val="90000"/>
              </a:lnSpc>
              <a:spcBef>
                <a:spcPts val="1000"/>
              </a:spcBef>
              <a:buFont typeface="Arial" panose="020B0604020202020204" pitchFamily="34" charset="0"/>
              <a:buNone/>
              <a:defRPr lang="zh-CN" altLang="en-US" sz="4400" dirty="0" smtClean="0">
                <a:solidFill>
                  <a:schemeClr val="bg1"/>
                </a:solidFill>
                <a:effectLst>
                  <a:outerShdw dist="38100" dir="2700000" algn="tl" rotWithShape="0">
                    <a:srgbClr val="2E83AC"/>
                  </a:outerShdw>
                </a:effectLst>
              </a:defRPr>
            </a:lvl1pPr>
            <a:lvl2pPr marL="228600" indent="0">
              <a:lnSpc>
                <a:spcPct val="90000"/>
              </a:lnSpc>
              <a:spcBef>
                <a:spcPts val="500"/>
              </a:spcBef>
              <a:buFont typeface="Arial" panose="020B0604020202020204" pitchFamily="34" charset="0"/>
              <a:buNone/>
              <a:defRPr lang="zh-CN" altLang="en-US" dirty="0" smtClean="0"/>
            </a:lvl2pPr>
            <a:lvl3pPr marL="685800" indent="0">
              <a:lnSpc>
                <a:spcPct val="90000"/>
              </a:lnSpc>
              <a:spcBef>
                <a:spcPts val="500"/>
              </a:spcBef>
              <a:buFont typeface="Arial" panose="020B0604020202020204" pitchFamily="34" charset="0"/>
              <a:buNone/>
              <a:defRPr lang="zh-CN" altLang="en-US" dirty="0" smtClean="0"/>
            </a:lvl3pPr>
            <a:lvl4pPr marL="1143000" indent="0">
              <a:lnSpc>
                <a:spcPct val="90000"/>
              </a:lnSpc>
              <a:spcBef>
                <a:spcPts val="500"/>
              </a:spcBef>
              <a:buFont typeface="Arial" panose="020B0604020202020204" pitchFamily="34" charset="0"/>
              <a:buNone/>
              <a:defRPr lang="zh-CN" altLang="en-US" dirty="0" smtClean="0"/>
            </a:lvl4pPr>
            <a:lvl5pPr marL="1600200" indent="0">
              <a:lnSpc>
                <a:spcPct val="90000"/>
              </a:lnSpc>
              <a:spcBef>
                <a:spcPts val="500"/>
              </a:spcBef>
              <a:buFont typeface="Arial" panose="020B0604020202020204" pitchFamily="34" charset="0"/>
              <a:buNone/>
              <a:defRPr lang="zh-CN" altLang="en-US" dirty="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sz="9600" spc="-300" dirty="0"/>
              <a:t>感谢聆听</a:t>
            </a:r>
          </a:p>
        </p:txBody>
      </p:sp>
    </p:spTree>
    <p:extLst>
      <p:ext uri="{BB962C8B-B14F-4D97-AF65-F5344CB8AC3E}">
        <p14:creationId xmlns:p14="http://schemas.microsoft.com/office/powerpoint/2010/main" val="2212255251"/>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withEffect">
                                  <p:stCondLst>
                                    <p:cond delay="1000"/>
                                  </p:stCondLst>
                                  <p:childTnLst>
                                    <p:set>
                                      <p:cBhvr>
                                        <p:cTn id="6" dur="1" fill="hold">
                                          <p:stCondLst>
                                            <p:cond delay="0"/>
                                          </p:stCondLst>
                                        </p:cTn>
                                        <p:tgtEl>
                                          <p:spTgt spid="6"/>
                                        </p:tgtEl>
                                        <p:attrNameLst>
                                          <p:attrName>style.visibility</p:attrName>
                                        </p:attrNameLst>
                                      </p:cBhvr>
                                      <p:to>
                                        <p:strVal val="visible"/>
                                      </p:to>
                                    </p:set>
                                    <p:animEffect transition="in" filter="randombar(vertical)">
                                      <p:cBhvr>
                                        <p:cTn id="7"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a:extLst>
              <a:ext uri="{FF2B5EF4-FFF2-40B4-BE49-F238E27FC236}">
                <a16:creationId xmlns:a16="http://schemas.microsoft.com/office/drawing/2014/main" id="{F8DCF3D5-DF8E-4AA4-B2C7-3E0EC8EEAE76}"/>
              </a:ext>
            </a:extLst>
          </p:cNvPr>
          <p:cNvSpPr/>
          <p:nvPr/>
        </p:nvSpPr>
        <p:spPr>
          <a:xfrm>
            <a:off x="-2" y="853085"/>
            <a:ext cx="12191999" cy="461665"/>
          </a:xfrm>
          <a:prstGeom prst="rect">
            <a:avLst/>
          </a:prstGeom>
        </p:spPr>
        <p:txBody>
          <a:bodyPr wrap="square">
            <a:spAutoFit/>
          </a:bodyPr>
          <a:lstStyle/>
          <a:p>
            <a:pPr algn="ctr"/>
            <a:r>
              <a:rPr lang="zh-CN" altLang="en-US" sz="2400" dirty="0">
                <a:latin typeface="+mn-ea"/>
              </a:rPr>
              <a:t>感谢您支持原创设计事业，支持设计版权产品！</a:t>
            </a:r>
          </a:p>
        </p:txBody>
      </p:sp>
      <p:sp>
        <p:nvSpPr>
          <p:cNvPr id="17" name="矩形 16">
            <a:extLst>
              <a:ext uri="{FF2B5EF4-FFF2-40B4-BE49-F238E27FC236}">
                <a16:creationId xmlns:a16="http://schemas.microsoft.com/office/drawing/2014/main" id="{173238FC-25AE-45B9-B2CB-564D1EDDE133}"/>
              </a:ext>
            </a:extLst>
          </p:cNvPr>
          <p:cNvSpPr/>
          <p:nvPr/>
        </p:nvSpPr>
        <p:spPr>
          <a:xfrm>
            <a:off x="923919" y="1310204"/>
            <a:ext cx="10344156" cy="5116785"/>
          </a:xfrm>
          <a:prstGeom prst="rect">
            <a:avLst/>
          </a:prstGeom>
        </p:spPr>
        <p:txBody>
          <a:bodyPr wrap="square">
            <a:spAutoFit/>
          </a:bodyPr>
          <a:lstStyle/>
          <a:p>
            <a:pPr indent="457200" algn="just">
              <a:lnSpc>
                <a:spcPct val="150000"/>
              </a:lnSpc>
            </a:pPr>
            <a:r>
              <a:rPr lang="zh-CN" altLang="en-US" sz="2000" dirty="0">
                <a:latin typeface="+mn-ea"/>
              </a:rPr>
              <a:t>感谢您下载千图网原创</a:t>
            </a:r>
            <a:r>
              <a:rPr lang="en-US" altLang="zh-CN" sz="2000" dirty="0">
                <a:latin typeface="+mn-ea"/>
              </a:rPr>
              <a:t>PPT</a:t>
            </a:r>
            <a:r>
              <a:rPr lang="zh-CN" altLang="en-US" sz="2000" dirty="0">
                <a:latin typeface="+mn-ea"/>
              </a:rPr>
              <a:t>模板。为了您和千图网以及原创作者的利益，请勿复制、传播、销售，否则将承担法律责任！</a:t>
            </a:r>
          </a:p>
          <a:p>
            <a:pPr indent="457200" algn="just">
              <a:lnSpc>
                <a:spcPct val="150000"/>
              </a:lnSpc>
            </a:pPr>
            <a:r>
              <a:rPr lang="zh-CN" altLang="en-US" sz="2000" dirty="0">
                <a:latin typeface="+mn-ea"/>
              </a:rPr>
              <a:t>千图网将对作品进行维权，按照传播下载次数的十倍进行索取赔偿金！</a:t>
            </a:r>
          </a:p>
          <a:p>
            <a:pPr indent="457200" algn="just">
              <a:lnSpc>
                <a:spcPct val="150000"/>
              </a:lnSpc>
            </a:pPr>
            <a:r>
              <a:rPr lang="en-US" altLang="zh-CN" sz="2000" dirty="0">
                <a:latin typeface="+mn-ea"/>
              </a:rPr>
              <a:t>1</a:t>
            </a:r>
            <a:r>
              <a:rPr lang="zh-CN" altLang="en-US" sz="2000" dirty="0">
                <a:latin typeface="+mn-ea"/>
              </a:rPr>
              <a:t>、千图网网站出售的</a:t>
            </a:r>
            <a:r>
              <a:rPr lang="en-US" altLang="zh-CN" sz="2000" dirty="0">
                <a:latin typeface="+mn-ea"/>
              </a:rPr>
              <a:t>PPT</a:t>
            </a:r>
            <a:r>
              <a:rPr lang="zh-CN" altLang="en-US" sz="2000" dirty="0">
                <a:latin typeface="+mn-ea"/>
              </a:rPr>
              <a:t>模版是免版税类（</a:t>
            </a:r>
            <a:r>
              <a:rPr lang="en-US" altLang="zh-CN" sz="2000" dirty="0">
                <a:latin typeface="+mn-ea"/>
              </a:rPr>
              <a:t>RF</a:t>
            </a:r>
            <a:r>
              <a:rPr lang="zh-CN" altLang="en-US" sz="2000" dirty="0">
                <a:latin typeface="+mn-ea"/>
              </a:rPr>
              <a:t>：</a:t>
            </a:r>
            <a:r>
              <a:rPr lang="en-US" altLang="zh-CN" sz="2000" dirty="0">
                <a:latin typeface="+mn-ea"/>
              </a:rPr>
              <a:t>Royalty-free</a:t>
            </a:r>
            <a:r>
              <a:rPr lang="zh-CN" altLang="en-US" sz="2000" dirty="0">
                <a:latin typeface="+mn-ea"/>
              </a:rPr>
              <a:t>）正版受</a:t>
            </a:r>
            <a:r>
              <a:rPr lang="en-US" altLang="zh-CN" sz="2000" dirty="0">
                <a:latin typeface="+mn-ea"/>
              </a:rPr>
              <a:t>《</a:t>
            </a:r>
            <a:r>
              <a:rPr lang="zh-CN" altLang="en-US" sz="2000" dirty="0">
                <a:latin typeface="+mn-ea"/>
              </a:rPr>
              <a:t>中华人民共和国著作法</a:t>
            </a:r>
            <a:r>
              <a:rPr lang="en-US" altLang="zh-CN" sz="2000" dirty="0">
                <a:latin typeface="+mn-ea"/>
              </a:rPr>
              <a:t>》</a:t>
            </a:r>
            <a:r>
              <a:rPr lang="zh-CN" altLang="en-US" sz="2000" dirty="0">
                <a:latin typeface="+mn-ea"/>
              </a:rPr>
              <a:t>和</a:t>
            </a:r>
            <a:r>
              <a:rPr lang="en-US" altLang="zh-CN" sz="2000" dirty="0">
                <a:latin typeface="+mn-ea"/>
              </a:rPr>
              <a:t>《</a:t>
            </a:r>
            <a:r>
              <a:rPr lang="zh-CN" altLang="en-US" sz="2000" dirty="0">
                <a:latin typeface="+mn-ea"/>
              </a:rPr>
              <a:t>世界版权公约</a:t>
            </a:r>
            <a:r>
              <a:rPr lang="en-US" altLang="zh-CN" sz="2000" dirty="0">
                <a:latin typeface="+mn-ea"/>
              </a:rPr>
              <a:t>》</a:t>
            </a:r>
            <a:r>
              <a:rPr lang="zh-CN" altLang="en-US" sz="2000" dirty="0">
                <a:latin typeface="+mn-ea"/>
              </a:rPr>
              <a:t>的保护，作品的所有权、版权和著作权归千图网所有，您下载的是</a:t>
            </a:r>
            <a:r>
              <a:rPr lang="en-US" altLang="zh-CN" sz="2000" dirty="0">
                <a:latin typeface="+mn-ea"/>
              </a:rPr>
              <a:t>PPT</a:t>
            </a:r>
            <a:r>
              <a:rPr lang="zh-CN" altLang="en-US" sz="2000" dirty="0">
                <a:latin typeface="+mn-ea"/>
              </a:rPr>
              <a:t>模版素材使用权。</a:t>
            </a:r>
          </a:p>
          <a:p>
            <a:pPr indent="457200" algn="just">
              <a:lnSpc>
                <a:spcPct val="150000"/>
              </a:lnSpc>
            </a:pPr>
            <a:r>
              <a:rPr lang="en-US" altLang="zh-CN" sz="2000" dirty="0">
                <a:latin typeface="+mn-ea"/>
              </a:rPr>
              <a:t>2</a:t>
            </a:r>
            <a:r>
              <a:rPr lang="zh-CN" altLang="en-US" sz="2000" dirty="0">
                <a:latin typeface="+mn-ea"/>
              </a:rPr>
              <a:t>、不得将千图网的</a:t>
            </a:r>
            <a:r>
              <a:rPr lang="en-US" altLang="zh-CN" sz="2000" dirty="0">
                <a:latin typeface="+mn-ea"/>
              </a:rPr>
              <a:t>PPT</a:t>
            </a:r>
            <a:r>
              <a:rPr lang="zh-CN" altLang="en-US" sz="2000" dirty="0">
                <a:latin typeface="+mn-ea"/>
              </a:rPr>
              <a:t>模版、</a:t>
            </a:r>
            <a:r>
              <a:rPr lang="en-US" altLang="zh-CN" sz="2000" dirty="0">
                <a:latin typeface="+mn-ea"/>
              </a:rPr>
              <a:t>PPT</a:t>
            </a:r>
            <a:r>
              <a:rPr lang="zh-CN" altLang="en-US" sz="2000" dirty="0">
                <a:latin typeface="+mn-ea"/>
              </a:rPr>
              <a:t>素材，本身用于再出售，或者出租、出借、转让、分销、发布或者作为礼物供他人使用，不得转授权、出卖、转让本协议或本协议中的权利。</a:t>
            </a:r>
          </a:p>
          <a:p>
            <a:pPr indent="457200" algn="just">
              <a:lnSpc>
                <a:spcPct val="150000"/>
              </a:lnSpc>
            </a:pPr>
            <a:r>
              <a:rPr lang="en-US" altLang="zh-CN" sz="2000" dirty="0">
                <a:latin typeface="+mn-ea"/>
              </a:rPr>
              <a:t>3</a:t>
            </a:r>
            <a:r>
              <a:rPr lang="zh-CN" altLang="en-US" sz="2000" dirty="0">
                <a:latin typeface="+mn-ea"/>
              </a:rPr>
              <a:t>、禁止把作品纳入商标或服务标记。</a:t>
            </a:r>
          </a:p>
          <a:p>
            <a:pPr indent="457200" algn="just">
              <a:lnSpc>
                <a:spcPct val="150000"/>
              </a:lnSpc>
            </a:pPr>
            <a:r>
              <a:rPr lang="en-US" altLang="zh-CN" sz="2000" dirty="0">
                <a:latin typeface="+mn-ea"/>
              </a:rPr>
              <a:t>4</a:t>
            </a:r>
            <a:r>
              <a:rPr lang="zh-CN" altLang="en-US" sz="2000" dirty="0">
                <a:latin typeface="+mn-ea"/>
              </a:rPr>
              <a:t>、禁止用户用下载格式在网上传播作品。或者作品可以让第三方单独付费或共享免费下载、或通过转移电话服务系统传播。</a:t>
            </a:r>
          </a:p>
        </p:txBody>
      </p:sp>
      <p:sp>
        <p:nvSpPr>
          <p:cNvPr id="2" name="标题 1">
            <a:extLst>
              <a:ext uri="{FF2B5EF4-FFF2-40B4-BE49-F238E27FC236}">
                <a16:creationId xmlns:a16="http://schemas.microsoft.com/office/drawing/2014/main" id="{9679F5F5-55D0-417C-BCEB-F91B884DB9B3}"/>
              </a:ext>
            </a:extLst>
          </p:cNvPr>
          <p:cNvSpPr>
            <a:spLocks noGrp="1"/>
          </p:cNvSpPr>
          <p:nvPr>
            <p:ph type="title"/>
          </p:nvPr>
        </p:nvSpPr>
        <p:spPr/>
        <p:txBody>
          <a:bodyPr/>
          <a:lstStyle/>
          <a:p>
            <a:r>
              <a:rPr lang="zh-CN" altLang="en-US" dirty="0"/>
              <a:t>版权声明</a:t>
            </a:r>
          </a:p>
        </p:txBody>
      </p:sp>
    </p:spTree>
    <p:extLst>
      <p:ext uri="{BB962C8B-B14F-4D97-AF65-F5344CB8AC3E}">
        <p14:creationId xmlns:p14="http://schemas.microsoft.com/office/powerpoint/2010/main" val="12697640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000">
        <p15:prstTrans prst="pageCurlDoubl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26667" decel="26667" fill="hold" grpId="0" nodeType="withEffect">
                                  <p:stCondLst>
                                    <p:cond delay="25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750" fill="hold"/>
                                        <p:tgtEl>
                                          <p:spTgt spid="16"/>
                                        </p:tgtEl>
                                        <p:attrNameLst>
                                          <p:attrName>ppt_x</p:attrName>
                                        </p:attrNameLst>
                                      </p:cBhvr>
                                      <p:tavLst>
                                        <p:tav tm="0">
                                          <p:val>
                                            <p:strVal val="#ppt_x"/>
                                          </p:val>
                                        </p:tav>
                                        <p:tav tm="100000">
                                          <p:val>
                                            <p:strVal val="#ppt_x"/>
                                          </p:val>
                                        </p:tav>
                                      </p:tavLst>
                                    </p:anim>
                                    <p:anim calcmode="lin" valueType="num">
                                      <p:cBhvr additive="base">
                                        <p:cTn id="8" dur="750" fill="hold"/>
                                        <p:tgtEl>
                                          <p:spTgt spid="16"/>
                                        </p:tgtEl>
                                        <p:attrNameLst>
                                          <p:attrName>ppt_y</p:attrName>
                                        </p:attrNameLst>
                                      </p:cBhvr>
                                      <p:tavLst>
                                        <p:tav tm="0">
                                          <p:val>
                                            <p:strVal val="1+#ppt_h/2"/>
                                          </p:val>
                                        </p:tav>
                                        <p:tav tm="100000">
                                          <p:val>
                                            <p:strVal val="#ppt_y"/>
                                          </p:val>
                                        </p:tav>
                                      </p:tavLst>
                                    </p:anim>
                                  </p:childTnLst>
                                </p:cTn>
                              </p:par>
                              <p:par>
                                <p:cTn id="9" presetID="22" presetClass="entr" presetSubtype="4" fill="hold" grpId="0" nodeType="withEffect">
                                  <p:stCondLst>
                                    <p:cond delay="500"/>
                                  </p:stCondLst>
                                  <p:childTnLst>
                                    <p:set>
                                      <p:cBhvr>
                                        <p:cTn id="10" dur="1" fill="hold">
                                          <p:stCondLst>
                                            <p:cond delay="0"/>
                                          </p:stCondLst>
                                        </p:cTn>
                                        <p:tgtEl>
                                          <p:spTgt spid="17"/>
                                        </p:tgtEl>
                                        <p:attrNameLst>
                                          <p:attrName>style.visibility</p:attrName>
                                        </p:attrNameLst>
                                      </p:cBhvr>
                                      <p:to>
                                        <p:strVal val="visible"/>
                                      </p:to>
                                    </p:set>
                                    <p:animEffect transition="in" filter="wipe(down)">
                                      <p:cBhvr>
                                        <p:cTn id="1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00E71F6B-55B0-470E-B961-5B8511D9F274}"/>
              </a:ext>
            </a:extLst>
          </p:cNvPr>
          <p:cNvSpPr>
            <a:spLocks noGrp="1"/>
          </p:cNvSpPr>
          <p:nvPr>
            <p:ph type="title"/>
          </p:nvPr>
        </p:nvSpPr>
        <p:spPr>
          <a:xfrm>
            <a:off x="8167552" y="1280753"/>
            <a:ext cx="1354217" cy="4514056"/>
          </a:xfrm>
        </p:spPr>
        <p:txBody>
          <a:bodyPr/>
          <a:lstStyle/>
          <a:p>
            <a:r>
              <a:rPr lang="zh-CN" altLang="en-US" dirty="0"/>
              <a:t>课程导入</a:t>
            </a:r>
          </a:p>
        </p:txBody>
      </p:sp>
      <p:sp>
        <p:nvSpPr>
          <p:cNvPr id="8" name="文本占位符 7">
            <a:extLst>
              <a:ext uri="{FF2B5EF4-FFF2-40B4-BE49-F238E27FC236}">
                <a16:creationId xmlns:a16="http://schemas.microsoft.com/office/drawing/2014/main" id="{0DD62DCD-7A08-4FAF-BF13-20C395C802B3}"/>
              </a:ext>
            </a:extLst>
          </p:cNvPr>
          <p:cNvSpPr>
            <a:spLocks noGrp="1"/>
          </p:cNvSpPr>
          <p:nvPr>
            <p:ph type="body" sz="quarter" idx="10"/>
          </p:nvPr>
        </p:nvSpPr>
        <p:spPr/>
        <p:txBody>
          <a:bodyPr/>
          <a:lstStyle/>
          <a:p>
            <a:r>
              <a:rPr lang="zh-CN" altLang="en-US" dirty="0"/>
              <a:t>第一部分</a:t>
            </a:r>
          </a:p>
        </p:txBody>
      </p:sp>
    </p:spTree>
    <p:extLst>
      <p:ext uri="{BB962C8B-B14F-4D97-AF65-F5344CB8AC3E}">
        <p14:creationId xmlns:p14="http://schemas.microsoft.com/office/powerpoint/2010/main" val="3793997955"/>
      </p:ext>
    </p:extLst>
  </p:cSld>
  <p:clrMapOvr>
    <a:masterClrMapping/>
  </p:clrMapOvr>
  <mc:AlternateContent xmlns:mc="http://schemas.openxmlformats.org/markup-compatibility/2006">
    <mc:Choice xmlns:p14="http://schemas.microsoft.com/office/powerpoint/2010/main" Requires="p14">
      <p:transition spd="slow" p14:dur="1600" advTm="4000">
        <p:blinds dir="vert"/>
      </p:transition>
    </mc:Choice>
    <mc:Fallback>
      <p:transition spd="slow" advTm="4000">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0645F0F4-6AA7-46DD-8723-EE1C60153942}"/>
              </a:ext>
            </a:extLst>
          </p:cNvPr>
          <p:cNvSpPr>
            <a:spLocks noGrp="1"/>
          </p:cNvSpPr>
          <p:nvPr>
            <p:ph type="body" sz="quarter" idx="10"/>
          </p:nvPr>
        </p:nvSpPr>
        <p:spPr/>
        <p:txBody>
          <a:bodyPr/>
          <a:lstStyle/>
          <a:p>
            <a:r>
              <a:rPr lang="zh-CN" altLang="en-US" dirty="0"/>
              <a:t>教学目标</a:t>
            </a:r>
          </a:p>
        </p:txBody>
      </p:sp>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p:txBody>
          <a:bodyPr/>
          <a:lstStyle/>
          <a:p>
            <a:r>
              <a:rPr lang="zh-CN" altLang="en-US" dirty="0"/>
              <a:t>课程导入</a:t>
            </a:r>
          </a:p>
        </p:txBody>
      </p:sp>
      <p:pic>
        <p:nvPicPr>
          <p:cNvPr id="7" name="图片 6">
            <a:extLst>
              <a:ext uri="{FF2B5EF4-FFF2-40B4-BE49-F238E27FC236}">
                <a16:creationId xmlns:a16="http://schemas.microsoft.com/office/drawing/2014/main" id="{1EFABFAB-D2CD-4A08-A98A-6660563ED0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1685494"/>
            <a:ext cx="383242" cy="391952"/>
          </a:xfrm>
          <a:prstGeom prst="rect">
            <a:avLst/>
          </a:prstGeom>
        </p:spPr>
      </p:pic>
      <p:sp>
        <p:nvSpPr>
          <p:cNvPr id="9" name="矩形 8">
            <a:extLst>
              <a:ext uri="{FF2B5EF4-FFF2-40B4-BE49-F238E27FC236}">
                <a16:creationId xmlns:a16="http://schemas.microsoft.com/office/drawing/2014/main" id="{3544874E-5689-4DF5-875C-4FB0CB55230A}"/>
              </a:ext>
            </a:extLst>
          </p:cNvPr>
          <p:cNvSpPr/>
          <p:nvPr/>
        </p:nvSpPr>
        <p:spPr>
          <a:xfrm>
            <a:off x="2212791" y="1650638"/>
            <a:ext cx="5724644" cy="461665"/>
          </a:xfrm>
          <a:prstGeom prst="rect">
            <a:avLst/>
          </a:prstGeom>
        </p:spPr>
        <p:txBody>
          <a:bodyPr wrap="none">
            <a:spAutoFit/>
          </a:bodyPr>
          <a:lstStyle/>
          <a:p>
            <a:r>
              <a:rPr lang="zh-CN" altLang="en-US" sz="2400" dirty="0">
                <a:solidFill>
                  <a:srgbClr val="2E83AC"/>
                </a:solidFill>
              </a:rPr>
              <a:t>了解冷暖气团的性质和锋面系统的特点。</a:t>
            </a:r>
          </a:p>
        </p:txBody>
      </p:sp>
      <p:pic>
        <p:nvPicPr>
          <p:cNvPr id="12" name="图片 11">
            <a:extLst>
              <a:ext uri="{FF2B5EF4-FFF2-40B4-BE49-F238E27FC236}">
                <a16:creationId xmlns:a16="http://schemas.microsoft.com/office/drawing/2014/main" id="{7D7D4B4E-3A76-464F-B42F-B97BDFE90C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138" y="2290842"/>
            <a:ext cx="383242" cy="391952"/>
          </a:xfrm>
          <a:prstGeom prst="rect">
            <a:avLst/>
          </a:prstGeom>
        </p:spPr>
      </p:pic>
      <p:sp>
        <p:nvSpPr>
          <p:cNvPr id="13" name="矩形 12">
            <a:extLst>
              <a:ext uri="{FF2B5EF4-FFF2-40B4-BE49-F238E27FC236}">
                <a16:creationId xmlns:a16="http://schemas.microsoft.com/office/drawing/2014/main" id="{99E2054F-8DE0-4716-B3AE-0BAA4C84589A}"/>
              </a:ext>
            </a:extLst>
          </p:cNvPr>
          <p:cNvSpPr/>
          <p:nvPr/>
        </p:nvSpPr>
        <p:spPr>
          <a:xfrm>
            <a:off x="2212791" y="2255986"/>
            <a:ext cx="7571303" cy="461665"/>
          </a:xfrm>
          <a:prstGeom prst="rect">
            <a:avLst/>
          </a:prstGeom>
        </p:spPr>
        <p:txBody>
          <a:bodyPr wrap="none">
            <a:spAutoFit/>
          </a:bodyPr>
          <a:lstStyle/>
          <a:p>
            <a:r>
              <a:rPr lang="zh-CN" altLang="en-US" sz="2400" dirty="0">
                <a:solidFill>
                  <a:srgbClr val="2E83AC"/>
                </a:solidFill>
              </a:rPr>
              <a:t>运用简易锋面图，简要分析冷锋、暖锋对天气的影响。</a:t>
            </a:r>
          </a:p>
        </p:txBody>
      </p:sp>
      <p:sp>
        <p:nvSpPr>
          <p:cNvPr id="14" name="矩形: 圆角 13">
            <a:extLst>
              <a:ext uri="{FF2B5EF4-FFF2-40B4-BE49-F238E27FC236}">
                <a16:creationId xmlns:a16="http://schemas.microsoft.com/office/drawing/2014/main" id="{8CDC618F-8719-40E6-A32C-EB75DDDDBE7E}"/>
              </a:ext>
            </a:extLst>
          </p:cNvPr>
          <p:cNvSpPr/>
          <p:nvPr/>
        </p:nvSpPr>
        <p:spPr>
          <a:xfrm>
            <a:off x="2278379" y="2945359"/>
            <a:ext cx="112204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重点</a:t>
            </a:r>
          </a:p>
        </p:txBody>
      </p:sp>
      <p:sp>
        <p:nvSpPr>
          <p:cNvPr id="15" name="矩形 14">
            <a:extLst>
              <a:ext uri="{FF2B5EF4-FFF2-40B4-BE49-F238E27FC236}">
                <a16:creationId xmlns:a16="http://schemas.microsoft.com/office/drawing/2014/main" id="{15969895-AED7-489E-93FC-2F3CF9D92FDA}"/>
              </a:ext>
            </a:extLst>
          </p:cNvPr>
          <p:cNvSpPr/>
          <p:nvPr/>
        </p:nvSpPr>
        <p:spPr>
          <a:xfrm>
            <a:off x="2385059" y="3411235"/>
            <a:ext cx="6455715" cy="400110"/>
          </a:xfrm>
          <a:prstGeom prst="rect">
            <a:avLst/>
          </a:prstGeom>
        </p:spPr>
        <p:txBody>
          <a:bodyPr wrap="square">
            <a:spAutoFit/>
          </a:bodyPr>
          <a:lstStyle/>
          <a:p>
            <a:pPr algn="just"/>
            <a:r>
              <a:rPr lang="zh-CN" altLang="en-US" sz="2000" dirty="0">
                <a:latin typeface="Times New Roman" panose="02020603050405020304" pitchFamily="18" charset="0"/>
              </a:rPr>
              <a:t>锋面系统的特点；冷锋、暖锋、准静止锋对天气的影响。</a:t>
            </a:r>
            <a:endParaRPr lang="zh-CN" altLang="en-US" sz="2000" dirty="0"/>
          </a:p>
        </p:txBody>
      </p:sp>
      <p:sp>
        <p:nvSpPr>
          <p:cNvPr id="16" name="矩形: 圆角 15">
            <a:extLst>
              <a:ext uri="{FF2B5EF4-FFF2-40B4-BE49-F238E27FC236}">
                <a16:creationId xmlns:a16="http://schemas.microsoft.com/office/drawing/2014/main" id="{24991E11-49BE-4BDB-974D-2064AC2D339A}"/>
              </a:ext>
            </a:extLst>
          </p:cNvPr>
          <p:cNvSpPr/>
          <p:nvPr/>
        </p:nvSpPr>
        <p:spPr>
          <a:xfrm>
            <a:off x="2278379" y="3903496"/>
            <a:ext cx="112204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难点</a:t>
            </a:r>
          </a:p>
        </p:txBody>
      </p:sp>
      <p:sp>
        <p:nvSpPr>
          <p:cNvPr id="17" name="矩形 16">
            <a:extLst>
              <a:ext uri="{FF2B5EF4-FFF2-40B4-BE49-F238E27FC236}">
                <a16:creationId xmlns:a16="http://schemas.microsoft.com/office/drawing/2014/main" id="{47D55808-0F61-404C-ACEF-5A8E6660D435}"/>
              </a:ext>
            </a:extLst>
          </p:cNvPr>
          <p:cNvSpPr/>
          <p:nvPr/>
        </p:nvSpPr>
        <p:spPr>
          <a:xfrm>
            <a:off x="2385059" y="4369372"/>
            <a:ext cx="6455715" cy="400110"/>
          </a:xfrm>
          <a:prstGeom prst="rect">
            <a:avLst/>
          </a:prstGeom>
        </p:spPr>
        <p:txBody>
          <a:bodyPr wrap="square">
            <a:spAutoFit/>
          </a:bodyPr>
          <a:lstStyle/>
          <a:p>
            <a:pPr algn="just"/>
            <a:r>
              <a:rPr lang="zh-CN" altLang="en-US" sz="2000" dirty="0">
                <a:latin typeface="Times New Roman" panose="02020603050405020304" pitchFamily="18" charset="0"/>
              </a:rPr>
              <a:t>冷锋、暖锋过境前、过境时、过境后的天气及图示。</a:t>
            </a:r>
          </a:p>
        </p:txBody>
      </p:sp>
      <p:pic>
        <p:nvPicPr>
          <p:cNvPr id="19" name="图片 18">
            <a:extLst>
              <a:ext uri="{FF2B5EF4-FFF2-40B4-BE49-F238E27FC236}">
                <a16:creationId xmlns:a16="http://schemas.microsoft.com/office/drawing/2014/main" id="{E44505BA-1540-4518-9A53-13AD7518CDF7}"/>
              </a:ext>
            </a:extLst>
          </p:cNvPr>
          <p:cNvPicPr>
            <a:picLocks noChangeAspect="1"/>
          </p:cNvPicPr>
          <p:nvPr/>
        </p:nvPicPr>
        <p:blipFill rotWithShape="1">
          <a:blip r:embed="rId4">
            <a:extLst>
              <a:ext uri="{28A0092B-C50C-407E-A947-70E740481C1C}">
                <a14:useLocalDpi xmlns:a14="http://schemas.microsoft.com/office/drawing/2010/main" val="0"/>
              </a:ext>
            </a:extLst>
          </a:blip>
          <a:srcRect l="51905" b="40767"/>
          <a:stretch/>
        </p:blipFill>
        <p:spPr>
          <a:xfrm flipH="1">
            <a:off x="9049356" y="6180704"/>
            <a:ext cx="3142643" cy="677296"/>
          </a:xfrm>
          <a:prstGeom prst="rect">
            <a:avLst/>
          </a:prstGeom>
        </p:spPr>
      </p:pic>
      <p:pic>
        <p:nvPicPr>
          <p:cNvPr id="18" name="图片 17">
            <a:extLst>
              <a:ext uri="{FF2B5EF4-FFF2-40B4-BE49-F238E27FC236}">
                <a16:creationId xmlns:a16="http://schemas.microsoft.com/office/drawing/2014/main" id="{CC6271C9-4512-463D-ABEF-F2B8EB2280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87456" y="2882101"/>
            <a:ext cx="2814449" cy="3785019"/>
          </a:xfrm>
          <a:prstGeom prst="rect">
            <a:avLst/>
          </a:prstGeom>
        </p:spPr>
      </p:pic>
      <p:sp>
        <p:nvSpPr>
          <p:cNvPr id="20" name="矩形: 圆角 19">
            <a:extLst>
              <a:ext uri="{FF2B5EF4-FFF2-40B4-BE49-F238E27FC236}">
                <a16:creationId xmlns:a16="http://schemas.microsoft.com/office/drawing/2014/main" id="{C60EB4A1-4341-46B2-A1C1-ED08183AB4A9}"/>
              </a:ext>
            </a:extLst>
          </p:cNvPr>
          <p:cNvSpPr/>
          <p:nvPr/>
        </p:nvSpPr>
        <p:spPr>
          <a:xfrm>
            <a:off x="2278379" y="4861633"/>
            <a:ext cx="112204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价值观</a:t>
            </a:r>
          </a:p>
        </p:txBody>
      </p:sp>
      <p:sp>
        <p:nvSpPr>
          <p:cNvPr id="21" name="矩形 20">
            <a:extLst>
              <a:ext uri="{FF2B5EF4-FFF2-40B4-BE49-F238E27FC236}">
                <a16:creationId xmlns:a16="http://schemas.microsoft.com/office/drawing/2014/main" id="{F185939D-670E-426B-92AE-170EA9A40922}"/>
              </a:ext>
            </a:extLst>
          </p:cNvPr>
          <p:cNvSpPr/>
          <p:nvPr/>
        </p:nvSpPr>
        <p:spPr>
          <a:xfrm>
            <a:off x="2385059" y="5327509"/>
            <a:ext cx="7120891" cy="707886"/>
          </a:xfrm>
          <a:prstGeom prst="rect">
            <a:avLst/>
          </a:prstGeom>
        </p:spPr>
        <p:txBody>
          <a:bodyPr wrap="square">
            <a:spAutoFit/>
          </a:bodyPr>
          <a:lstStyle/>
          <a:p>
            <a:pPr algn="just"/>
            <a:r>
              <a:rPr lang="zh-CN" altLang="en-US" sz="2000" dirty="0">
                <a:latin typeface="Times New Roman" panose="02020603050405020304" pitchFamily="18" charset="0"/>
              </a:rPr>
              <a:t>通过了解天气变化与不同天气系统的关系及天气变化对人类活动的影响</a:t>
            </a:r>
            <a:r>
              <a:rPr lang="en-US" altLang="zh-CN" sz="2000" dirty="0">
                <a:latin typeface="Times New Roman" panose="02020603050405020304" pitchFamily="18" charset="0"/>
              </a:rPr>
              <a:t>,</a:t>
            </a:r>
            <a:r>
              <a:rPr lang="zh-CN" altLang="en-US" sz="2000" dirty="0">
                <a:latin typeface="Times New Roman" panose="02020603050405020304" pitchFamily="18" charset="0"/>
              </a:rPr>
              <a:t>培养学生尊重科学</a:t>
            </a:r>
            <a:r>
              <a:rPr lang="en-US" altLang="zh-CN" sz="2000" dirty="0">
                <a:latin typeface="Times New Roman" panose="02020603050405020304" pitchFamily="18" charset="0"/>
              </a:rPr>
              <a:t>,</a:t>
            </a:r>
            <a:r>
              <a:rPr lang="zh-CN" altLang="en-US" sz="2000" dirty="0">
                <a:latin typeface="Times New Roman" panose="02020603050405020304" pitchFamily="18" charset="0"/>
              </a:rPr>
              <a:t>树立学生辩证唯物主义世界观。</a:t>
            </a:r>
          </a:p>
        </p:txBody>
      </p:sp>
    </p:spTree>
    <p:extLst>
      <p:ext uri="{BB962C8B-B14F-4D97-AF65-F5344CB8AC3E}">
        <p14:creationId xmlns:p14="http://schemas.microsoft.com/office/powerpoint/2010/main" val="23963631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750"/>
                                        <p:tgtEl>
                                          <p:spTgt spid="7"/>
                                        </p:tgtEl>
                                      </p:cBhvr>
                                    </p:animEffect>
                                    <p:anim calcmode="lin" valueType="num">
                                      <p:cBhvr>
                                        <p:cTn id="8" dur="750" fill="hold"/>
                                        <p:tgtEl>
                                          <p:spTgt spid="7"/>
                                        </p:tgtEl>
                                        <p:attrNameLst>
                                          <p:attrName>style.rotation</p:attrName>
                                        </p:attrNameLst>
                                      </p:cBhvr>
                                      <p:tavLst>
                                        <p:tav tm="0">
                                          <p:val>
                                            <p:fltVal val="720"/>
                                          </p:val>
                                        </p:tav>
                                        <p:tav tm="100000">
                                          <p:val>
                                            <p:fltVal val="0"/>
                                          </p:val>
                                        </p:tav>
                                      </p:tavLst>
                                    </p:anim>
                                    <p:anim calcmode="lin" valueType="num">
                                      <p:cBhvr>
                                        <p:cTn id="9" dur="750" fill="hold"/>
                                        <p:tgtEl>
                                          <p:spTgt spid="7"/>
                                        </p:tgtEl>
                                        <p:attrNameLst>
                                          <p:attrName>ppt_h</p:attrName>
                                        </p:attrNameLst>
                                      </p:cBhvr>
                                      <p:tavLst>
                                        <p:tav tm="0">
                                          <p:val>
                                            <p:fltVal val="0"/>
                                          </p:val>
                                        </p:tav>
                                        <p:tav tm="100000">
                                          <p:val>
                                            <p:strVal val="#ppt_h"/>
                                          </p:val>
                                        </p:tav>
                                      </p:tavLst>
                                    </p:anim>
                                    <p:anim calcmode="lin" valueType="num">
                                      <p:cBhvr>
                                        <p:cTn id="10" dur="750" fill="hold"/>
                                        <p:tgtEl>
                                          <p:spTgt spid="7"/>
                                        </p:tgtEl>
                                        <p:attrNameLst>
                                          <p:attrName>ppt_w</p:attrName>
                                        </p:attrNameLst>
                                      </p:cBhvr>
                                      <p:tavLst>
                                        <p:tav tm="0">
                                          <p:val>
                                            <p:fltVal val="0"/>
                                          </p:val>
                                        </p:tav>
                                        <p:tav tm="100000">
                                          <p:val>
                                            <p:strVal val="#ppt_w"/>
                                          </p:val>
                                        </p:tav>
                                      </p:tavLst>
                                    </p:anim>
                                  </p:childTnLst>
                                </p:cTn>
                              </p:par>
                              <p:par>
                                <p:cTn id="11" presetID="14" presetClass="entr" presetSubtype="10" fill="hold" grpId="0" nodeType="withEffect">
                                  <p:stCondLst>
                                    <p:cond delay="250"/>
                                  </p:stCondLst>
                                  <p:childTnLst>
                                    <p:set>
                                      <p:cBhvr>
                                        <p:cTn id="12" dur="1" fill="hold">
                                          <p:stCondLst>
                                            <p:cond delay="0"/>
                                          </p:stCondLst>
                                        </p:cTn>
                                        <p:tgtEl>
                                          <p:spTgt spid="9"/>
                                        </p:tgtEl>
                                        <p:attrNameLst>
                                          <p:attrName>style.visibility</p:attrName>
                                        </p:attrNameLst>
                                      </p:cBhvr>
                                      <p:to>
                                        <p:strVal val="visible"/>
                                      </p:to>
                                    </p:set>
                                    <p:animEffect transition="in" filter="randombar(horizontal)">
                                      <p:cBhvr>
                                        <p:cTn id="13" dur="500"/>
                                        <p:tgtEl>
                                          <p:spTgt spid="9"/>
                                        </p:tgtEl>
                                      </p:cBhvr>
                                    </p:animEffect>
                                  </p:childTnLst>
                                </p:cTn>
                              </p:par>
                            </p:childTnLst>
                          </p:cTn>
                        </p:par>
                        <p:par>
                          <p:cTn id="14" fill="hold">
                            <p:stCondLst>
                              <p:cond delay="750"/>
                            </p:stCondLst>
                            <p:childTnLst>
                              <p:par>
                                <p:cTn id="15" presetID="35" presetClass="entr" presetSubtype="0"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750"/>
                                        <p:tgtEl>
                                          <p:spTgt spid="12"/>
                                        </p:tgtEl>
                                      </p:cBhvr>
                                    </p:animEffect>
                                    <p:anim calcmode="lin" valueType="num">
                                      <p:cBhvr>
                                        <p:cTn id="18" dur="750" fill="hold"/>
                                        <p:tgtEl>
                                          <p:spTgt spid="12"/>
                                        </p:tgtEl>
                                        <p:attrNameLst>
                                          <p:attrName>style.rotation</p:attrName>
                                        </p:attrNameLst>
                                      </p:cBhvr>
                                      <p:tavLst>
                                        <p:tav tm="0">
                                          <p:val>
                                            <p:fltVal val="720"/>
                                          </p:val>
                                        </p:tav>
                                        <p:tav tm="100000">
                                          <p:val>
                                            <p:fltVal val="0"/>
                                          </p:val>
                                        </p:tav>
                                      </p:tavLst>
                                    </p:anim>
                                    <p:anim calcmode="lin" valueType="num">
                                      <p:cBhvr>
                                        <p:cTn id="19" dur="750" fill="hold"/>
                                        <p:tgtEl>
                                          <p:spTgt spid="12"/>
                                        </p:tgtEl>
                                        <p:attrNameLst>
                                          <p:attrName>ppt_h</p:attrName>
                                        </p:attrNameLst>
                                      </p:cBhvr>
                                      <p:tavLst>
                                        <p:tav tm="0">
                                          <p:val>
                                            <p:fltVal val="0"/>
                                          </p:val>
                                        </p:tav>
                                        <p:tav tm="100000">
                                          <p:val>
                                            <p:strVal val="#ppt_h"/>
                                          </p:val>
                                        </p:tav>
                                      </p:tavLst>
                                    </p:anim>
                                    <p:anim calcmode="lin" valueType="num">
                                      <p:cBhvr>
                                        <p:cTn id="20" dur="750" fill="hold"/>
                                        <p:tgtEl>
                                          <p:spTgt spid="12"/>
                                        </p:tgtEl>
                                        <p:attrNameLst>
                                          <p:attrName>ppt_w</p:attrName>
                                        </p:attrNameLst>
                                      </p:cBhvr>
                                      <p:tavLst>
                                        <p:tav tm="0">
                                          <p:val>
                                            <p:fltVal val="0"/>
                                          </p:val>
                                        </p:tav>
                                        <p:tav tm="100000">
                                          <p:val>
                                            <p:strVal val="#ppt_w"/>
                                          </p:val>
                                        </p:tav>
                                      </p:tavLst>
                                    </p:anim>
                                  </p:childTnLst>
                                </p:cTn>
                              </p:par>
                              <p:par>
                                <p:cTn id="21" presetID="14" presetClass="entr" presetSubtype="10" fill="hold" grpId="0" nodeType="withEffect">
                                  <p:stCondLst>
                                    <p:cond delay="250"/>
                                  </p:stCondLst>
                                  <p:childTnLst>
                                    <p:set>
                                      <p:cBhvr>
                                        <p:cTn id="22" dur="1" fill="hold">
                                          <p:stCondLst>
                                            <p:cond delay="0"/>
                                          </p:stCondLst>
                                        </p:cTn>
                                        <p:tgtEl>
                                          <p:spTgt spid="13"/>
                                        </p:tgtEl>
                                        <p:attrNameLst>
                                          <p:attrName>style.visibility</p:attrName>
                                        </p:attrNameLst>
                                      </p:cBhvr>
                                      <p:to>
                                        <p:strVal val="visible"/>
                                      </p:to>
                                    </p:set>
                                    <p:animEffect transition="in" filter="randombar(horizontal)">
                                      <p:cBhvr>
                                        <p:cTn id="23" dur="500"/>
                                        <p:tgtEl>
                                          <p:spTgt spid="13"/>
                                        </p:tgtEl>
                                      </p:cBhvr>
                                    </p:animEffect>
                                  </p:childTnLst>
                                </p:cTn>
                              </p:par>
                            </p:childTnLst>
                          </p:cTn>
                        </p:par>
                        <p:par>
                          <p:cTn id="24" fill="hold">
                            <p:stCondLst>
                              <p:cond delay="1500"/>
                            </p:stCondLst>
                            <p:childTnLst>
                              <p:par>
                                <p:cTn id="25" presetID="2" presetClass="entr" presetSubtype="4"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ppt_x"/>
                                          </p:val>
                                        </p:tav>
                                        <p:tav tm="100000">
                                          <p:val>
                                            <p:strVal val="#ppt_x"/>
                                          </p:val>
                                        </p:tav>
                                      </p:tavLst>
                                    </p:anim>
                                    <p:anim calcmode="lin" valueType="num">
                                      <p:cBhvr additive="base">
                                        <p:cTn id="28" dur="500" fill="hold"/>
                                        <p:tgtEl>
                                          <p:spTgt spid="14"/>
                                        </p:tgtEl>
                                        <p:attrNameLst>
                                          <p:attrName>ppt_y</p:attrName>
                                        </p:attrNameLst>
                                      </p:cBhvr>
                                      <p:tavLst>
                                        <p:tav tm="0">
                                          <p:val>
                                            <p:strVal val="1+#ppt_h/2"/>
                                          </p:val>
                                        </p:tav>
                                        <p:tav tm="100000">
                                          <p:val>
                                            <p:strVal val="#ppt_y"/>
                                          </p:val>
                                        </p:tav>
                                      </p:tavLst>
                                    </p:anim>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par>
                          <p:cTn id="33" fill="hold">
                            <p:stCondLst>
                              <p:cond delay="2500"/>
                            </p:stCondLst>
                            <p:childTnLst>
                              <p:par>
                                <p:cTn id="34" presetID="2" presetClass="entr" presetSubtype="4" fill="hold" grpId="0" nodeType="after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500" fill="hold"/>
                                        <p:tgtEl>
                                          <p:spTgt spid="16"/>
                                        </p:tgtEl>
                                        <p:attrNameLst>
                                          <p:attrName>ppt_x</p:attrName>
                                        </p:attrNameLst>
                                      </p:cBhvr>
                                      <p:tavLst>
                                        <p:tav tm="0">
                                          <p:val>
                                            <p:strVal val="#ppt_x"/>
                                          </p:val>
                                        </p:tav>
                                        <p:tav tm="100000">
                                          <p:val>
                                            <p:strVal val="#ppt_x"/>
                                          </p:val>
                                        </p:tav>
                                      </p:tavLst>
                                    </p:anim>
                                    <p:anim calcmode="lin" valueType="num">
                                      <p:cBhvr additive="base">
                                        <p:cTn id="37" dur="500" fill="hold"/>
                                        <p:tgtEl>
                                          <p:spTgt spid="16"/>
                                        </p:tgtEl>
                                        <p:attrNameLst>
                                          <p:attrName>ppt_y</p:attrName>
                                        </p:attrNameLst>
                                      </p:cBhvr>
                                      <p:tavLst>
                                        <p:tav tm="0">
                                          <p:val>
                                            <p:strVal val="1+#ppt_h/2"/>
                                          </p:val>
                                        </p:tav>
                                        <p:tav tm="100000">
                                          <p:val>
                                            <p:strVal val="#ppt_y"/>
                                          </p:val>
                                        </p:tav>
                                      </p:tavLst>
                                    </p:anim>
                                  </p:childTnLst>
                                </p:cTn>
                              </p:par>
                            </p:childTnLst>
                          </p:cTn>
                        </p:par>
                        <p:par>
                          <p:cTn id="38" fill="hold">
                            <p:stCondLst>
                              <p:cond delay="3000"/>
                            </p:stCondLst>
                            <p:childTnLst>
                              <p:par>
                                <p:cTn id="39" presetID="10" presetClass="entr" presetSubtype="0" fill="hold" grpId="0" nodeType="after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par>
                          <p:cTn id="42" fill="hold">
                            <p:stCondLst>
                              <p:cond delay="3500"/>
                            </p:stCondLst>
                            <p:childTnLst>
                              <p:par>
                                <p:cTn id="43" presetID="2" presetClass="entr" presetSubtype="4" fill="hold" grpId="0" nodeType="afterEffect">
                                  <p:stCondLst>
                                    <p:cond delay="0"/>
                                  </p:stCondLst>
                                  <p:childTnLst>
                                    <p:set>
                                      <p:cBhvr>
                                        <p:cTn id="44" dur="1" fill="hold">
                                          <p:stCondLst>
                                            <p:cond delay="0"/>
                                          </p:stCondLst>
                                        </p:cTn>
                                        <p:tgtEl>
                                          <p:spTgt spid="20"/>
                                        </p:tgtEl>
                                        <p:attrNameLst>
                                          <p:attrName>style.visibility</p:attrName>
                                        </p:attrNameLst>
                                      </p:cBhvr>
                                      <p:to>
                                        <p:strVal val="visible"/>
                                      </p:to>
                                    </p:set>
                                    <p:anim calcmode="lin" valueType="num">
                                      <p:cBhvr additive="base">
                                        <p:cTn id="45" dur="500" fill="hold"/>
                                        <p:tgtEl>
                                          <p:spTgt spid="20"/>
                                        </p:tgtEl>
                                        <p:attrNameLst>
                                          <p:attrName>ppt_x</p:attrName>
                                        </p:attrNameLst>
                                      </p:cBhvr>
                                      <p:tavLst>
                                        <p:tav tm="0">
                                          <p:val>
                                            <p:strVal val="#ppt_x"/>
                                          </p:val>
                                        </p:tav>
                                        <p:tav tm="100000">
                                          <p:val>
                                            <p:strVal val="#ppt_x"/>
                                          </p:val>
                                        </p:tav>
                                      </p:tavLst>
                                    </p:anim>
                                    <p:anim calcmode="lin" valueType="num">
                                      <p:cBhvr additive="base">
                                        <p:cTn id="46" dur="500" fill="hold"/>
                                        <p:tgtEl>
                                          <p:spTgt spid="20"/>
                                        </p:tgtEl>
                                        <p:attrNameLst>
                                          <p:attrName>ppt_y</p:attrName>
                                        </p:attrNameLst>
                                      </p:cBhvr>
                                      <p:tavLst>
                                        <p:tav tm="0">
                                          <p:val>
                                            <p:strVal val="1+#ppt_h/2"/>
                                          </p:val>
                                        </p:tav>
                                        <p:tav tm="100000">
                                          <p:val>
                                            <p:strVal val="#ppt_y"/>
                                          </p:val>
                                        </p:tav>
                                      </p:tavLst>
                                    </p:anim>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fade">
                                      <p:cBhvr>
                                        <p:cTn id="5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14" grpId="0" animBg="1"/>
      <p:bldP spid="15" grpId="0"/>
      <p:bldP spid="16" grpId="0" animBg="1"/>
      <p:bldP spid="17" grpId="0"/>
      <p:bldP spid="20" grpId="0" animBg="1"/>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7">
            <a:extLst>
              <a:ext uri="{FF2B5EF4-FFF2-40B4-BE49-F238E27FC236}">
                <a16:creationId xmlns:a16="http://schemas.microsoft.com/office/drawing/2014/main" id="{0DD62DCD-7A08-4FAF-BF13-20C395C802B3}"/>
              </a:ext>
            </a:extLst>
          </p:cNvPr>
          <p:cNvSpPr>
            <a:spLocks noGrp="1"/>
          </p:cNvSpPr>
          <p:nvPr>
            <p:ph type="body" sz="quarter" idx="10"/>
          </p:nvPr>
        </p:nvSpPr>
        <p:spPr/>
        <p:txBody>
          <a:bodyPr/>
          <a:lstStyle/>
          <a:p>
            <a:r>
              <a:rPr lang="zh-CN" altLang="en-US" dirty="0"/>
              <a:t>第二部分</a:t>
            </a:r>
          </a:p>
        </p:txBody>
      </p:sp>
      <p:sp>
        <p:nvSpPr>
          <p:cNvPr id="6" name="标题 6">
            <a:extLst>
              <a:ext uri="{FF2B5EF4-FFF2-40B4-BE49-F238E27FC236}">
                <a16:creationId xmlns:a16="http://schemas.microsoft.com/office/drawing/2014/main" id="{07206682-0C40-48AC-8431-45031BF9FD4F}"/>
              </a:ext>
            </a:extLst>
          </p:cNvPr>
          <p:cNvSpPr>
            <a:spLocks noGrp="1"/>
          </p:cNvSpPr>
          <p:nvPr>
            <p:ph type="title"/>
          </p:nvPr>
        </p:nvSpPr>
        <p:spPr>
          <a:xfrm>
            <a:off x="8314860" y="1295993"/>
            <a:ext cx="830997" cy="4847481"/>
          </a:xfrm>
        </p:spPr>
        <p:txBody>
          <a:bodyPr/>
          <a:lstStyle/>
          <a:p>
            <a:r>
              <a:rPr lang="zh-CN" altLang="en-US" sz="5400" dirty="0"/>
              <a:t>气团概念及分类</a:t>
            </a:r>
          </a:p>
        </p:txBody>
      </p:sp>
    </p:spTree>
    <p:extLst>
      <p:ext uri="{BB962C8B-B14F-4D97-AF65-F5344CB8AC3E}">
        <p14:creationId xmlns:p14="http://schemas.microsoft.com/office/powerpoint/2010/main" val="3710955431"/>
      </p:ext>
    </p:extLst>
  </p:cSld>
  <p:clrMapOvr>
    <a:masterClrMapping/>
  </p:clrMapOvr>
  <mc:AlternateContent xmlns:mc="http://schemas.openxmlformats.org/markup-compatibility/2006">
    <mc:Choice xmlns:p14="http://schemas.microsoft.com/office/powerpoint/2010/main" Requires="p14">
      <p:transition spd="slow" p14:dur="1600" advTm="4000">
        <p:blinds dir="vert"/>
      </p:transition>
    </mc:Choice>
    <mc:Fallback>
      <p:transition spd="slow" advTm="4000">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E47591C2-92B3-4658-866E-4ABDF3A2A39D}"/>
              </a:ext>
            </a:extLst>
          </p:cNvPr>
          <p:cNvSpPr>
            <a:spLocks noGrp="1"/>
          </p:cNvSpPr>
          <p:nvPr>
            <p:ph type="body" sz="quarter" idx="10"/>
          </p:nvPr>
        </p:nvSpPr>
        <p:spPr>
          <a:xfrm>
            <a:off x="5297230" y="928916"/>
            <a:ext cx="2236510" cy="535531"/>
          </a:xfrm>
        </p:spPr>
        <p:txBody>
          <a:bodyPr/>
          <a:lstStyle/>
          <a:p>
            <a:r>
              <a:rPr lang="zh-CN" altLang="en-US" dirty="0"/>
              <a:t>概念及分类</a:t>
            </a:r>
          </a:p>
        </p:txBody>
      </p:sp>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p:txBody>
          <a:bodyPr/>
          <a:lstStyle/>
          <a:p>
            <a:r>
              <a:rPr lang="zh-CN" altLang="en-US" dirty="0"/>
              <a:t>气团概念及分类</a:t>
            </a:r>
          </a:p>
        </p:txBody>
      </p:sp>
      <p:sp>
        <p:nvSpPr>
          <p:cNvPr id="6" name="矩形: 圆角 5">
            <a:extLst>
              <a:ext uri="{FF2B5EF4-FFF2-40B4-BE49-F238E27FC236}">
                <a16:creationId xmlns:a16="http://schemas.microsoft.com/office/drawing/2014/main" id="{6FA45510-0351-4626-84C5-676B099CDD80}"/>
              </a:ext>
            </a:extLst>
          </p:cNvPr>
          <p:cNvSpPr/>
          <p:nvPr/>
        </p:nvSpPr>
        <p:spPr>
          <a:xfrm>
            <a:off x="1754504" y="1830934"/>
            <a:ext cx="112204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定义</a:t>
            </a:r>
          </a:p>
        </p:txBody>
      </p:sp>
      <p:sp>
        <p:nvSpPr>
          <p:cNvPr id="7" name="矩形 6">
            <a:extLst>
              <a:ext uri="{FF2B5EF4-FFF2-40B4-BE49-F238E27FC236}">
                <a16:creationId xmlns:a16="http://schemas.microsoft.com/office/drawing/2014/main" id="{A0BE1D07-0ACD-42CA-BA04-193BFAB95785}"/>
              </a:ext>
            </a:extLst>
          </p:cNvPr>
          <p:cNvSpPr/>
          <p:nvPr/>
        </p:nvSpPr>
        <p:spPr>
          <a:xfrm>
            <a:off x="2876549" y="1769765"/>
            <a:ext cx="7886701" cy="1200329"/>
          </a:xfrm>
          <a:prstGeom prst="rect">
            <a:avLst/>
          </a:prstGeom>
        </p:spPr>
        <p:txBody>
          <a:bodyPr wrap="square">
            <a:spAutoFit/>
          </a:bodyPr>
          <a:lstStyle/>
          <a:p>
            <a:r>
              <a:rPr lang="zh-CN" altLang="en-US" sz="2400" dirty="0">
                <a:solidFill>
                  <a:srgbClr val="2E83AC"/>
                </a:solidFill>
              </a:rPr>
              <a:t>水平方向上温度、湿度等物理性质分布比较均一的大范围空气，叫做</a:t>
            </a:r>
            <a:r>
              <a:rPr lang="zh-CN" altLang="en-US" sz="2400" u="sng" dirty="0">
                <a:solidFill>
                  <a:srgbClr val="2E83AC"/>
                </a:solidFill>
              </a:rPr>
              <a:t>气团</a:t>
            </a:r>
            <a:r>
              <a:rPr lang="zh-CN" altLang="en-US" sz="2400" dirty="0">
                <a:solidFill>
                  <a:srgbClr val="2E83AC"/>
                </a:solidFill>
              </a:rPr>
              <a:t>。根据气团温度的差异，分为</a:t>
            </a:r>
            <a:r>
              <a:rPr lang="zh-CN" altLang="en-US" sz="2400" u="sng" dirty="0">
                <a:solidFill>
                  <a:srgbClr val="2E83AC"/>
                </a:solidFill>
              </a:rPr>
              <a:t>冷气团</a:t>
            </a:r>
            <a:r>
              <a:rPr lang="zh-CN" altLang="en-US" sz="2400" dirty="0">
                <a:solidFill>
                  <a:srgbClr val="2E83AC"/>
                </a:solidFill>
              </a:rPr>
              <a:t>和</a:t>
            </a:r>
            <a:r>
              <a:rPr lang="zh-CN" altLang="en-US" sz="2400" u="sng" dirty="0">
                <a:solidFill>
                  <a:srgbClr val="2E83AC"/>
                </a:solidFill>
              </a:rPr>
              <a:t>暖气团</a:t>
            </a:r>
            <a:r>
              <a:rPr lang="zh-CN" altLang="en-US" sz="2400" dirty="0">
                <a:solidFill>
                  <a:srgbClr val="2E83AC"/>
                </a:solidFill>
              </a:rPr>
              <a:t>。</a:t>
            </a:r>
          </a:p>
        </p:txBody>
      </p:sp>
      <p:sp>
        <p:nvSpPr>
          <p:cNvPr id="10" name="矩形: 圆角 9">
            <a:extLst>
              <a:ext uri="{FF2B5EF4-FFF2-40B4-BE49-F238E27FC236}">
                <a16:creationId xmlns:a16="http://schemas.microsoft.com/office/drawing/2014/main" id="{58B20D6C-2847-4724-A1FB-0B52CD578821}"/>
              </a:ext>
            </a:extLst>
          </p:cNvPr>
          <p:cNvSpPr/>
          <p:nvPr/>
        </p:nvSpPr>
        <p:spPr>
          <a:xfrm>
            <a:off x="1754504" y="3116673"/>
            <a:ext cx="1417321"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定义解读</a:t>
            </a:r>
          </a:p>
        </p:txBody>
      </p:sp>
      <p:pic>
        <p:nvPicPr>
          <p:cNvPr id="11" name="图片 10">
            <a:extLst>
              <a:ext uri="{FF2B5EF4-FFF2-40B4-BE49-F238E27FC236}">
                <a16:creationId xmlns:a16="http://schemas.microsoft.com/office/drawing/2014/main" id="{7A71E020-A8D2-4AD3-9BC1-A49AFFE759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5740" y="3679599"/>
            <a:ext cx="383242" cy="391952"/>
          </a:xfrm>
          <a:prstGeom prst="rect">
            <a:avLst/>
          </a:prstGeom>
        </p:spPr>
      </p:pic>
      <p:grpSp>
        <p:nvGrpSpPr>
          <p:cNvPr id="18" name="组合 17">
            <a:extLst>
              <a:ext uri="{FF2B5EF4-FFF2-40B4-BE49-F238E27FC236}">
                <a16:creationId xmlns:a16="http://schemas.microsoft.com/office/drawing/2014/main" id="{42E27BB5-E846-4BD6-A5D0-30B97EEA4A44}"/>
              </a:ext>
            </a:extLst>
          </p:cNvPr>
          <p:cNvGrpSpPr/>
          <p:nvPr/>
        </p:nvGrpSpPr>
        <p:grpSpPr>
          <a:xfrm>
            <a:off x="3013393" y="3644743"/>
            <a:ext cx="6274672" cy="830997"/>
            <a:chOff x="3013393" y="3644743"/>
            <a:chExt cx="6274672" cy="830997"/>
          </a:xfrm>
        </p:grpSpPr>
        <p:sp>
          <p:nvSpPr>
            <p:cNvPr id="12" name="矩形 11">
              <a:extLst>
                <a:ext uri="{FF2B5EF4-FFF2-40B4-BE49-F238E27FC236}">
                  <a16:creationId xmlns:a16="http://schemas.microsoft.com/office/drawing/2014/main" id="{43696095-25FA-457D-A5F7-EC3FA88D999D}"/>
                </a:ext>
              </a:extLst>
            </p:cNvPr>
            <p:cNvSpPr/>
            <p:nvPr/>
          </p:nvSpPr>
          <p:spPr>
            <a:xfrm>
              <a:off x="3013393" y="3644743"/>
              <a:ext cx="1723549" cy="461665"/>
            </a:xfrm>
            <a:prstGeom prst="rect">
              <a:avLst/>
            </a:prstGeom>
          </p:spPr>
          <p:txBody>
            <a:bodyPr wrap="none">
              <a:spAutoFit/>
            </a:bodyPr>
            <a:lstStyle/>
            <a:p>
              <a:r>
                <a:rPr lang="zh-CN" altLang="en-US" sz="2400" dirty="0">
                  <a:solidFill>
                    <a:srgbClr val="2E83AC"/>
                  </a:solidFill>
                </a:rPr>
                <a:t>空间尺度：</a:t>
              </a:r>
            </a:p>
          </p:txBody>
        </p:sp>
        <p:sp>
          <p:nvSpPr>
            <p:cNvPr id="13" name="矩形 12">
              <a:extLst>
                <a:ext uri="{FF2B5EF4-FFF2-40B4-BE49-F238E27FC236}">
                  <a16:creationId xmlns:a16="http://schemas.microsoft.com/office/drawing/2014/main" id="{9267C939-0456-46C5-A3A5-F7D2C3C951FA}"/>
                </a:ext>
              </a:extLst>
            </p:cNvPr>
            <p:cNvSpPr/>
            <p:nvPr/>
          </p:nvSpPr>
          <p:spPr>
            <a:xfrm>
              <a:off x="4486751" y="3644743"/>
              <a:ext cx="4801314" cy="830997"/>
            </a:xfrm>
            <a:prstGeom prst="rect">
              <a:avLst/>
            </a:prstGeom>
          </p:spPr>
          <p:txBody>
            <a:bodyPr wrap="none">
              <a:spAutoFit/>
            </a:bodyPr>
            <a:lstStyle/>
            <a:p>
              <a:r>
                <a:rPr lang="zh-CN" altLang="en-US" sz="2400" dirty="0">
                  <a:solidFill>
                    <a:srgbClr val="2E83AC"/>
                  </a:solidFill>
                </a:rPr>
                <a:t>水平范围</a:t>
              </a:r>
              <a:r>
                <a:rPr lang="en-US" altLang="zh-CN" sz="2400" dirty="0">
                  <a:solidFill>
                    <a:srgbClr val="2E83AC"/>
                  </a:solidFill>
                </a:rPr>
                <a:t>——</a:t>
              </a:r>
              <a:r>
                <a:rPr lang="zh-CN" altLang="en-US" sz="2400" dirty="0">
                  <a:solidFill>
                    <a:srgbClr val="2E83AC"/>
                  </a:solidFill>
                </a:rPr>
                <a:t>几百千米到几千千米</a:t>
              </a:r>
            </a:p>
            <a:p>
              <a:r>
                <a:rPr lang="zh-CN" altLang="en-US" sz="2400" dirty="0">
                  <a:solidFill>
                    <a:srgbClr val="2E83AC"/>
                  </a:solidFill>
                </a:rPr>
                <a:t>垂直范围</a:t>
              </a:r>
              <a:r>
                <a:rPr lang="en-US" altLang="zh-CN" sz="2400" dirty="0">
                  <a:solidFill>
                    <a:srgbClr val="2E83AC"/>
                  </a:solidFill>
                </a:rPr>
                <a:t>——</a:t>
              </a:r>
              <a:r>
                <a:rPr lang="zh-CN" altLang="en-US" sz="2400" dirty="0">
                  <a:solidFill>
                    <a:srgbClr val="2E83AC"/>
                  </a:solidFill>
                </a:rPr>
                <a:t>几千米到十几千米</a:t>
              </a:r>
            </a:p>
          </p:txBody>
        </p:sp>
      </p:grpSp>
      <p:pic>
        <p:nvPicPr>
          <p:cNvPr id="14" name="图片 13">
            <a:extLst>
              <a:ext uri="{FF2B5EF4-FFF2-40B4-BE49-F238E27FC236}">
                <a16:creationId xmlns:a16="http://schemas.microsoft.com/office/drawing/2014/main" id="{1744BAEB-709E-4D6D-947D-927533105B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5740" y="4763611"/>
            <a:ext cx="383242" cy="391952"/>
          </a:xfrm>
          <a:prstGeom prst="rect">
            <a:avLst/>
          </a:prstGeom>
        </p:spPr>
      </p:pic>
      <p:sp>
        <p:nvSpPr>
          <p:cNvPr id="16" name="矩形 15">
            <a:extLst>
              <a:ext uri="{FF2B5EF4-FFF2-40B4-BE49-F238E27FC236}">
                <a16:creationId xmlns:a16="http://schemas.microsoft.com/office/drawing/2014/main" id="{39FF69CC-1364-4597-94CA-81DA85CC95E3}"/>
              </a:ext>
            </a:extLst>
          </p:cNvPr>
          <p:cNvSpPr/>
          <p:nvPr/>
        </p:nvSpPr>
        <p:spPr>
          <a:xfrm>
            <a:off x="3078982" y="4728755"/>
            <a:ext cx="7684268" cy="1200329"/>
          </a:xfrm>
          <a:prstGeom prst="rect">
            <a:avLst/>
          </a:prstGeom>
        </p:spPr>
        <p:txBody>
          <a:bodyPr wrap="square">
            <a:spAutoFit/>
          </a:bodyPr>
          <a:lstStyle/>
          <a:p>
            <a:pPr algn="just"/>
            <a:r>
              <a:rPr lang="zh-CN" altLang="en-US" sz="2400" dirty="0">
                <a:solidFill>
                  <a:srgbClr val="2E83AC"/>
                </a:solidFill>
              </a:rPr>
              <a:t>“冷”、“暖”是相对于流经地区而言的，气团温度低于流经地区温度的是冷气团，高于流经地区温度的是暖气团。</a:t>
            </a:r>
          </a:p>
        </p:txBody>
      </p:sp>
    </p:spTree>
    <p:extLst>
      <p:ext uri="{BB962C8B-B14F-4D97-AF65-F5344CB8AC3E}">
        <p14:creationId xmlns:p14="http://schemas.microsoft.com/office/powerpoint/2010/main" val="168879131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750"/>
                                        <p:tgtEl>
                                          <p:spTgt spid="7"/>
                                        </p:tgtEl>
                                      </p:cBhvr>
                                    </p:animEffect>
                                  </p:childTnLst>
                                </p:cTn>
                              </p:par>
                            </p:childTnLst>
                          </p:cTn>
                        </p:par>
                        <p:par>
                          <p:cTn id="12" fill="hold">
                            <p:stCondLst>
                              <p:cond delay="1250"/>
                            </p:stCondLst>
                            <p:childTnLst>
                              <p:par>
                                <p:cTn id="13" presetID="14" presetClass="entr" presetSubtype="10"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randombar(horizontal)">
                                      <p:cBhvr>
                                        <p:cTn id="15" dur="500"/>
                                        <p:tgtEl>
                                          <p:spTgt spid="10"/>
                                        </p:tgtEl>
                                      </p:cBhvr>
                                    </p:animEffect>
                                  </p:childTnLst>
                                </p:cTn>
                              </p:par>
                            </p:childTnLst>
                          </p:cTn>
                        </p:par>
                        <p:par>
                          <p:cTn id="16" fill="hold">
                            <p:stCondLst>
                              <p:cond delay="1750"/>
                            </p:stCondLst>
                            <p:childTnLst>
                              <p:par>
                                <p:cTn id="17" presetID="35" presetClass="entr" presetSubtype="0"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750"/>
                                        <p:tgtEl>
                                          <p:spTgt spid="11"/>
                                        </p:tgtEl>
                                      </p:cBhvr>
                                    </p:animEffect>
                                    <p:anim calcmode="lin" valueType="num">
                                      <p:cBhvr>
                                        <p:cTn id="20" dur="750" fill="hold"/>
                                        <p:tgtEl>
                                          <p:spTgt spid="11"/>
                                        </p:tgtEl>
                                        <p:attrNameLst>
                                          <p:attrName>style.rotation</p:attrName>
                                        </p:attrNameLst>
                                      </p:cBhvr>
                                      <p:tavLst>
                                        <p:tav tm="0">
                                          <p:val>
                                            <p:fltVal val="720"/>
                                          </p:val>
                                        </p:tav>
                                        <p:tav tm="100000">
                                          <p:val>
                                            <p:fltVal val="0"/>
                                          </p:val>
                                        </p:tav>
                                      </p:tavLst>
                                    </p:anim>
                                    <p:anim calcmode="lin" valueType="num">
                                      <p:cBhvr>
                                        <p:cTn id="21" dur="750" fill="hold"/>
                                        <p:tgtEl>
                                          <p:spTgt spid="11"/>
                                        </p:tgtEl>
                                        <p:attrNameLst>
                                          <p:attrName>ppt_h</p:attrName>
                                        </p:attrNameLst>
                                      </p:cBhvr>
                                      <p:tavLst>
                                        <p:tav tm="0">
                                          <p:val>
                                            <p:fltVal val="0"/>
                                          </p:val>
                                        </p:tav>
                                        <p:tav tm="100000">
                                          <p:val>
                                            <p:strVal val="#ppt_h"/>
                                          </p:val>
                                        </p:tav>
                                      </p:tavLst>
                                    </p:anim>
                                    <p:anim calcmode="lin" valueType="num">
                                      <p:cBhvr>
                                        <p:cTn id="22" dur="750" fill="hold"/>
                                        <p:tgtEl>
                                          <p:spTgt spid="11"/>
                                        </p:tgtEl>
                                        <p:attrNameLst>
                                          <p:attrName>ppt_w</p:attrName>
                                        </p:attrNameLst>
                                      </p:cBhvr>
                                      <p:tavLst>
                                        <p:tav tm="0">
                                          <p:val>
                                            <p:fltVal val="0"/>
                                          </p:val>
                                        </p:tav>
                                        <p:tav tm="100000">
                                          <p:val>
                                            <p:strVal val="#ppt_w"/>
                                          </p:val>
                                        </p:tav>
                                      </p:tavLst>
                                    </p:anim>
                                  </p:childTnLst>
                                </p:cTn>
                              </p:par>
                              <p:par>
                                <p:cTn id="23" presetID="35"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750"/>
                                        <p:tgtEl>
                                          <p:spTgt spid="14"/>
                                        </p:tgtEl>
                                      </p:cBhvr>
                                    </p:animEffect>
                                    <p:anim calcmode="lin" valueType="num">
                                      <p:cBhvr>
                                        <p:cTn id="26" dur="750" fill="hold"/>
                                        <p:tgtEl>
                                          <p:spTgt spid="14"/>
                                        </p:tgtEl>
                                        <p:attrNameLst>
                                          <p:attrName>style.rotation</p:attrName>
                                        </p:attrNameLst>
                                      </p:cBhvr>
                                      <p:tavLst>
                                        <p:tav tm="0">
                                          <p:val>
                                            <p:fltVal val="720"/>
                                          </p:val>
                                        </p:tav>
                                        <p:tav tm="100000">
                                          <p:val>
                                            <p:fltVal val="0"/>
                                          </p:val>
                                        </p:tav>
                                      </p:tavLst>
                                    </p:anim>
                                    <p:anim calcmode="lin" valueType="num">
                                      <p:cBhvr>
                                        <p:cTn id="27" dur="750" fill="hold"/>
                                        <p:tgtEl>
                                          <p:spTgt spid="14"/>
                                        </p:tgtEl>
                                        <p:attrNameLst>
                                          <p:attrName>ppt_h</p:attrName>
                                        </p:attrNameLst>
                                      </p:cBhvr>
                                      <p:tavLst>
                                        <p:tav tm="0">
                                          <p:val>
                                            <p:fltVal val="0"/>
                                          </p:val>
                                        </p:tav>
                                        <p:tav tm="100000">
                                          <p:val>
                                            <p:strVal val="#ppt_h"/>
                                          </p:val>
                                        </p:tav>
                                      </p:tavLst>
                                    </p:anim>
                                    <p:anim calcmode="lin" valueType="num">
                                      <p:cBhvr>
                                        <p:cTn id="28" dur="750" fill="hold"/>
                                        <p:tgtEl>
                                          <p:spTgt spid="14"/>
                                        </p:tgtEl>
                                        <p:attrNameLst>
                                          <p:attrName>ppt_w</p:attrName>
                                        </p:attrNameLst>
                                      </p:cBhvr>
                                      <p:tavLst>
                                        <p:tav tm="0">
                                          <p:val>
                                            <p:fltVal val="0"/>
                                          </p:val>
                                        </p:tav>
                                        <p:tav tm="100000">
                                          <p:val>
                                            <p:strVal val="#ppt_w"/>
                                          </p:val>
                                        </p:tav>
                                      </p:tavLst>
                                    </p:anim>
                                  </p:childTnLst>
                                </p:cTn>
                              </p:par>
                              <p:par>
                                <p:cTn id="29" presetID="22" presetClass="entr" presetSubtype="8" fill="hold" grpId="0" nodeType="withEffect">
                                  <p:stCondLst>
                                    <p:cond delay="250"/>
                                  </p:stCondLst>
                                  <p:childTnLst>
                                    <p:set>
                                      <p:cBhvr>
                                        <p:cTn id="30" dur="1" fill="hold">
                                          <p:stCondLst>
                                            <p:cond delay="0"/>
                                          </p:stCondLst>
                                        </p:cTn>
                                        <p:tgtEl>
                                          <p:spTgt spid="16"/>
                                        </p:tgtEl>
                                        <p:attrNameLst>
                                          <p:attrName>style.visibility</p:attrName>
                                        </p:attrNameLst>
                                      </p:cBhvr>
                                      <p:to>
                                        <p:strVal val="visible"/>
                                      </p:to>
                                    </p:set>
                                    <p:animEffect transition="in" filter="wipe(left)">
                                      <p:cBhvr>
                                        <p:cTn id="31" dur="500"/>
                                        <p:tgtEl>
                                          <p:spTgt spid="16"/>
                                        </p:tgtEl>
                                      </p:cBhvr>
                                    </p:animEffect>
                                  </p:childTnLst>
                                </p:cTn>
                              </p:par>
                              <p:par>
                                <p:cTn id="32" presetID="22" presetClass="entr" presetSubtype="8" fill="hold" nodeType="withEffect">
                                  <p:stCondLst>
                                    <p:cond delay="250"/>
                                  </p:stCondLst>
                                  <p:childTnLst>
                                    <p:set>
                                      <p:cBhvr>
                                        <p:cTn id="33" dur="1" fill="hold">
                                          <p:stCondLst>
                                            <p:cond delay="0"/>
                                          </p:stCondLst>
                                        </p:cTn>
                                        <p:tgtEl>
                                          <p:spTgt spid="18"/>
                                        </p:tgtEl>
                                        <p:attrNameLst>
                                          <p:attrName>style.visibility</p:attrName>
                                        </p:attrNameLst>
                                      </p:cBhvr>
                                      <p:to>
                                        <p:strVal val="visible"/>
                                      </p:to>
                                    </p:set>
                                    <p:animEffect transition="in" filter="wipe(left)">
                                      <p:cBhvr>
                                        <p:cTn id="3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0" grpId="0" animBg="1"/>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E47591C2-92B3-4658-866E-4ABDF3A2A39D}"/>
              </a:ext>
            </a:extLst>
          </p:cNvPr>
          <p:cNvSpPr>
            <a:spLocks noGrp="1"/>
          </p:cNvSpPr>
          <p:nvPr>
            <p:ph type="body" sz="quarter" idx="10"/>
          </p:nvPr>
        </p:nvSpPr>
        <p:spPr>
          <a:xfrm>
            <a:off x="5297230" y="928916"/>
            <a:ext cx="2646878" cy="535531"/>
          </a:xfrm>
        </p:spPr>
        <p:txBody>
          <a:bodyPr/>
          <a:lstStyle/>
          <a:p>
            <a:r>
              <a:rPr lang="zh-CN" altLang="en-US" dirty="0"/>
              <a:t>气团物理性质</a:t>
            </a:r>
          </a:p>
        </p:txBody>
      </p:sp>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p:txBody>
          <a:bodyPr/>
          <a:lstStyle/>
          <a:p>
            <a:r>
              <a:rPr lang="zh-CN" altLang="en-US" dirty="0"/>
              <a:t>气团概念及分类</a:t>
            </a:r>
          </a:p>
        </p:txBody>
      </p:sp>
      <p:sp>
        <p:nvSpPr>
          <p:cNvPr id="6" name="矩形: 圆角 5">
            <a:extLst>
              <a:ext uri="{FF2B5EF4-FFF2-40B4-BE49-F238E27FC236}">
                <a16:creationId xmlns:a16="http://schemas.microsoft.com/office/drawing/2014/main" id="{6FA45510-0351-4626-84C5-676B099CDD80}"/>
              </a:ext>
            </a:extLst>
          </p:cNvPr>
          <p:cNvSpPr/>
          <p:nvPr/>
        </p:nvSpPr>
        <p:spPr>
          <a:xfrm>
            <a:off x="2540993" y="1809797"/>
            <a:ext cx="112204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温度</a:t>
            </a:r>
          </a:p>
        </p:txBody>
      </p:sp>
      <p:sp>
        <p:nvSpPr>
          <p:cNvPr id="18" name="矩形: 圆角 17">
            <a:extLst>
              <a:ext uri="{FF2B5EF4-FFF2-40B4-BE49-F238E27FC236}">
                <a16:creationId xmlns:a16="http://schemas.microsoft.com/office/drawing/2014/main" id="{93B0CD0B-6240-4837-9380-BD769B9BDC64}"/>
              </a:ext>
            </a:extLst>
          </p:cNvPr>
          <p:cNvSpPr/>
          <p:nvPr/>
        </p:nvSpPr>
        <p:spPr>
          <a:xfrm>
            <a:off x="4512916" y="1809797"/>
            <a:ext cx="112204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密度</a:t>
            </a:r>
          </a:p>
        </p:txBody>
      </p:sp>
      <p:sp>
        <p:nvSpPr>
          <p:cNvPr id="21" name="矩形: 圆角 20">
            <a:extLst>
              <a:ext uri="{FF2B5EF4-FFF2-40B4-BE49-F238E27FC236}">
                <a16:creationId xmlns:a16="http://schemas.microsoft.com/office/drawing/2014/main" id="{139EEB0F-3BCD-4B8F-AA67-ED2B178A77F2}"/>
              </a:ext>
            </a:extLst>
          </p:cNvPr>
          <p:cNvSpPr/>
          <p:nvPr/>
        </p:nvSpPr>
        <p:spPr>
          <a:xfrm>
            <a:off x="6498888" y="1809797"/>
            <a:ext cx="112204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气压</a:t>
            </a:r>
          </a:p>
        </p:txBody>
      </p:sp>
      <p:sp>
        <p:nvSpPr>
          <p:cNvPr id="7" name="矩形 6">
            <a:extLst>
              <a:ext uri="{FF2B5EF4-FFF2-40B4-BE49-F238E27FC236}">
                <a16:creationId xmlns:a16="http://schemas.microsoft.com/office/drawing/2014/main" id="{A0BE1D07-0ACD-42CA-BA04-193BFAB95785}"/>
              </a:ext>
            </a:extLst>
          </p:cNvPr>
          <p:cNvSpPr/>
          <p:nvPr/>
        </p:nvSpPr>
        <p:spPr>
          <a:xfrm>
            <a:off x="2548017" y="2333593"/>
            <a:ext cx="1107996" cy="646331"/>
          </a:xfrm>
          <a:prstGeom prst="rect">
            <a:avLst/>
          </a:prstGeom>
        </p:spPr>
        <p:txBody>
          <a:bodyPr wrap="none">
            <a:spAutoFit/>
          </a:bodyPr>
          <a:lstStyle/>
          <a:p>
            <a:r>
              <a:rPr lang="zh-CN" altLang="en-US" sz="3600" dirty="0">
                <a:solidFill>
                  <a:srgbClr val="2E83AC"/>
                </a:solidFill>
              </a:rPr>
              <a:t>较低</a:t>
            </a:r>
          </a:p>
        </p:txBody>
      </p:sp>
      <p:sp>
        <p:nvSpPr>
          <p:cNvPr id="3" name="椭圆 2">
            <a:extLst>
              <a:ext uri="{FF2B5EF4-FFF2-40B4-BE49-F238E27FC236}">
                <a16:creationId xmlns:a16="http://schemas.microsoft.com/office/drawing/2014/main" id="{515E1618-37D1-4D63-9C9C-61E04C05A3FE}"/>
              </a:ext>
            </a:extLst>
          </p:cNvPr>
          <p:cNvSpPr/>
          <p:nvPr/>
        </p:nvSpPr>
        <p:spPr>
          <a:xfrm>
            <a:off x="1413542" y="2223839"/>
            <a:ext cx="840598" cy="865840"/>
          </a:xfrm>
          <a:prstGeom prst="ellipse">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3600" dirty="0"/>
              <a:t>冷</a:t>
            </a:r>
          </a:p>
        </p:txBody>
      </p:sp>
      <p:sp>
        <p:nvSpPr>
          <p:cNvPr id="19" name="矩形 18">
            <a:extLst>
              <a:ext uri="{FF2B5EF4-FFF2-40B4-BE49-F238E27FC236}">
                <a16:creationId xmlns:a16="http://schemas.microsoft.com/office/drawing/2014/main" id="{8954A4E2-9FD7-4572-BC3C-240C3713DACA}"/>
              </a:ext>
            </a:extLst>
          </p:cNvPr>
          <p:cNvSpPr/>
          <p:nvPr/>
        </p:nvSpPr>
        <p:spPr>
          <a:xfrm>
            <a:off x="4519940" y="2333593"/>
            <a:ext cx="1107996" cy="646331"/>
          </a:xfrm>
          <a:prstGeom prst="rect">
            <a:avLst/>
          </a:prstGeom>
        </p:spPr>
        <p:txBody>
          <a:bodyPr wrap="none">
            <a:spAutoFit/>
          </a:bodyPr>
          <a:lstStyle/>
          <a:p>
            <a:r>
              <a:rPr lang="zh-CN" altLang="en-US" sz="3600" dirty="0">
                <a:solidFill>
                  <a:srgbClr val="2E83AC"/>
                </a:solidFill>
              </a:rPr>
              <a:t>较大</a:t>
            </a:r>
          </a:p>
        </p:txBody>
      </p:sp>
      <p:sp>
        <p:nvSpPr>
          <p:cNvPr id="22" name="矩形 21">
            <a:extLst>
              <a:ext uri="{FF2B5EF4-FFF2-40B4-BE49-F238E27FC236}">
                <a16:creationId xmlns:a16="http://schemas.microsoft.com/office/drawing/2014/main" id="{DE6958C1-15E0-4169-8E38-CCA6DA9C94F9}"/>
              </a:ext>
            </a:extLst>
          </p:cNvPr>
          <p:cNvSpPr/>
          <p:nvPr/>
        </p:nvSpPr>
        <p:spPr>
          <a:xfrm>
            <a:off x="6505912" y="2333593"/>
            <a:ext cx="1107996" cy="646331"/>
          </a:xfrm>
          <a:prstGeom prst="rect">
            <a:avLst/>
          </a:prstGeom>
        </p:spPr>
        <p:txBody>
          <a:bodyPr wrap="none">
            <a:spAutoFit/>
          </a:bodyPr>
          <a:lstStyle/>
          <a:p>
            <a:r>
              <a:rPr lang="zh-CN" altLang="en-US" sz="3600" dirty="0">
                <a:solidFill>
                  <a:srgbClr val="2E83AC"/>
                </a:solidFill>
              </a:rPr>
              <a:t>较高</a:t>
            </a:r>
          </a:p>
        </p:txBody>
      </p:sp>
      <p:sp>
        <p:nvSpPr>
          <p:cNvPr id="15" name="椭圆 14">
            <a:extLst>
              <a:ext uri="{FF2B5EF4-FFF2-40B4-BE49-F238E27FC236}">
                <a16:creationId xmlns:a16="http://schemas.microsoft.com/office/drawing/2014/main" id="{F0EB086C-4D66-45EF-9215-8FF525E87AD1}"/>
              </a:ext>
            </a:extLst>
          </p:cNvPr>
          <p:cNvSpPr/>
          <p:nvPr/>
        </p:nvSpPr>
        <p:spPr>
          <a:xfrm>
            <a:off x="1413542" y="3148424"/>
            <a:ext cx="840598" cy="865840"/>
          </a:xfrm>
          <a:prstGeom prst="ellipse">
            <a:avLst/>
          </a:prstGeom>
          <a:solidFill>
            <a:schemeClr val="accent2">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zh-CN" altLang="en-US" sz="3600" dirty="0"/>
              <a:t>暖</a:t>
            </a:r>
          </a:p>
        </p:txBody>
      </p:sp>
      <p:sp>
        <p:nvSpPr>
          <p:cNvPr id="17" name="矩形 16">
            <a:extLst>
              <a:ext uri="{FF2B5EF4-FFF2-40B4-BE49-F238E27FC236}">
                <a16:creationId xmlns:a16="http://schemas.microsoft.com/office/drawing/2014/main" id="{0461CF13-38CE-4EDE-AACC-D4C83EEABD94}"/>
              </a:ext>
            </a:extLst>
          </p:cNvPr>
          <p:cNvSpPr/>
          <p:nvPr/>
        </p:nvSpPr>
        <p:spPr>
          <a:xfrm>
            <a:off x="2548017" y="3258178"/>
            <a:ext cx="1107996" cy="646331"/>
          </a:xfrm>
          <a:prstGeom prst="rect">
            <a:avLst/>
          </a:prstGeom>
        </p:spPr>
        <p:txBody>
          <a:bodyPr wrap="none">
            <a:spAutoFit/>
          </a:bodyPr>
          <a:lstStyle/>
          <a:p>
            <a:r>
              <a:rPr lang="zh-CN" altLang="en-US" sz="3600" dirty="0">
                <a:solidFill>
                  <a:schemeClr val="accent2"/>
                </a:solidFill>
              </a:rPr>
              <a:t>较高</a:t>
            </a:r>
          </a:p>
        </p:txBody>
      </p:sp>
      <p:sp>
        <p:nvSpPr>
          <p:cNvPr id="20" name="矩形 19">
            <a:extLst>
              <a:ext uri="{FF2B5EF4-FFF2-40B4-BE49-F238E27FC236}">
                <a16:creationId xmlns:a16="http://schemas.microsoft.com/office/drawing/2014/main" id="{B6453758-1B9D-40A4-B059-704A3D2A5752}"/>
              </a:ext>
            </a:extLst>
          </p:cNvPr>
          <p:cNvSpPr/>
          <p:nvPr/>
        </p:nvSpPr>
        <p:spPr>
          <a:xfrm>
            <a:off x="4519940" y="3258178"/>
            <a:ext cx="1107996" cy="646331"/>
          </a:xfrm>
          <a:prstGeom prst="rect">
            <a:avLst/>
          </a:prstGeom>
        </p:spPr>
        <p:txBody>
          <a:bodyPr wrap="none">
            <a:spAutoFit/>
          </a:bodyPr>
          <a:lstStyle/>
          <a:p>
            <a:r>
              <a:rPr lang="zh-CN" altLang="en-US" sz="3600" dirty="0">
                <a:solidFill>
                  <a:schemeClr val="accent2"/>
                </a:solidFill>
              </a:rPr>
              <a:t>较小</a:t>
            </a:r>
          </a:p>
        </p:txBody>
      </p:sp>
      <p:sp>
        <p:nvSpPr>
          <p:cNvPr id="23" name="矩形 22">
            <a:extLst>
              <a:ext uri="{FF2B5EF4-FFF2-40B4-BE49-F238E27FC236}">
                <a16:creationId xmlns:a16="http://schemas.microsoft.com/office/drawing/2014/main" id="{ABFB5212-D232-44DB-A7D1-998B5F4177DF}"/>
              </a:ext>
            </a:extLst>
          </p:cNvPr>
          <p:cNvSpPr/>
          <p:nvPr/>
        </p:nvSpPr>
        <p:spPr>
          <a:xfrm>
            <a:off x="6505912" y="3258178"/>
            <a:ext cx="1107996" cy="646331"/>
          </a:xfrm>
          <a:prstGeom prst="rect">
            <a:avLst/>
          </a:prstGeom>
        </p:spPr>
        <p:txBody>
          <a:bodyPr wrap="none">
            <a:spAutoFit/>
          </a:bodyPr>
          <a:lstStyle/>
          <a:p>
            <a:r>
              <a:rPr lang="zh-CN" altLang="en-US" sz="3600" dirty="0">
                <a:solidFill>
                  <a:schemeClr val="accent2"/>
                </a:solidFill>
              </a:rPr>
              <a:t>较低</a:t>
            </a:r>
          </a:p>
        </p:txBody>
      </p:sp>
      <p:grpSp>
        <p:nvGrpSpPr>
          <p:cNvPr id="29" name="组合 28">
            <a:extLst>
              <a:ext uri="{FF2B5EF4-FFF2-40B4-BE49-F238E27FC236}">
                <a16:creationId xmlns:a16="http://schemas.microsoft.com/office/drawing/2014/main" id="{A93D08DD-36F1-4AC7-9298-1AE865EE6C4F}"/>
              </a:ext>
            </a:extLst>
          </p:cNvPr>
          <p:cNvGrpSpPr/>
          <p:nvPr/>
        </p:nvGrpSpPr>
        <p:grpSpPr>
          <a:xfrm>
            <a:off x="0" y="4201241"/>
            <a:ext cx="12192000" cy="1982409"/>
            <a:chOff x="0" y="4142496"/>
            <a:chExt cx="12192000" cy="1982409"/>
          </a:xfrm>
        </p:grpSpPr>
        <p:sp>
          <p:nvSpPr>
            <p:cNvPr id="28" name="矩形 27">
              <a:extLst>
                <a:ext uri="{FF2B5EF4-FFF2-40B4-BE49-F238E27FC236}">
                  <a16:creationId xmlns:a16="http://schemas.microsoft.com/office/drawing/2014/main" id="{DAA026D0-242D-4FA0-A9E4-FBD470A0EE2D}"/>
                </a:ext>
              </a:extLst>
            </p:cNvPr>
            <p:cNvSpPr/>
            <p:nvPr/>
          </p:nvSpPr>
          <p:spPr>
            <a:xfrm>
              <a:off x="0" y="4142496"/>
              <a:ext cx="12192000" cy="1982409"/>
            </a:xfrm>
            <a:prstGeom prst="rect">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endParaRPr lang="zh-CN" altLang="en-US" sz="2000" dirty="0"/>
            </a:p>
          </p:txBody>
        </p:sp>
        <p:pic>
          <p:nvPicPr>
            <p:cNvPr id="25" name="图片 24">
              <a:extLst>
                <a:ext uri="{FF2B5EF4-FFF2-40B4-BE49-F238E27FC236}">
                  <a16:creationId xmlns:a16="http://schemas.microsoft.com/office/drawing/2014/main" id="{0D9D2FF8-D592-4103-A55D-BB97482CCB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1452" y="4376629"/>
              <a:ext cx="383242" cy="391952"/>
            </a:xfrm>
            <a:prstGeom prst="rect">
              <a:avLst/>
            </a:prstGeom>
          </p:spPr>
        </p:pic>
        <p:sp>
          <p:nvSpPr>
            <p:cNvPr id="26" name="矩形 25">
              <a:extLst>
                <a:ext uri="{FF2B5EF4-FFF2-40B4-BE49-F238E27FC236}">
                  <a16:creationId xmlns:a16="http://schemas.microsoft.com/office/drawing/2014/main" id="{66DE6C27-297E-465E-A3AD-AC35217945AE}"/>
                </a:ext>
              </a:extLst>
            </p:cNvPr>
            <p:cNvSpPr/>
            <p:nvPr/>
          </p:nvSpPr>
          <p:spPr>
            <a:xfrm>
              <a:off x="2734694" y="4310995"/>
              <a:ext cx="8267249" cy="523220"/>
            </a:xfrm>
            <a:prstGeom prst="rect">
              <a:avLst/>
            </a:prstGeom>
          </p:spPr>
          <p:txBody>
            <a:bodyPr wrap="square">
              <a:spAutoFit/>
            </a:bodyPr>
            <a:lstStyle/>
            <a:p>
              <a:r>
                <a:rPr lang="zh-CN" altLang="en-US" sz="2800" dirty="0">
                  <a:solidFill>
                    <a:schemeClr val="bg1"/>
                  </a:solidFill>
                </a:rPr>
                <a:t>单一气团控制下的广大地区，天气状况如何？</a:t>
              </a:r>
            </a:p>
          </p:txBody>
        </p:sp>
        <p:sp>
          <p:nvSpPr>
            <p:cNvPr id="27" name="矩形 26">
              <a:extLst>
                <a:ext uri="{FF2B5EF4-FFF2-40B4-BE49-F238E27FC236}">
                  <a16:creationId xmlns:a16="http://schemas.microsoft.com/office/drawing/2014/main" id="{DA13C77A-25A1-43A6-849A-281D62BD76EF}"/>
                </a:ext>
              </a:extLst>
            </p:cNvPr>
            <p:cNvSpPr/>
            <p:nvPr/>
          </p:nvSpPr>
          <p:spPr>
            <a:xfrm>
              <a:off x="2734694" y="4961643"/>
              <a:ext cx="7657081" cy="954107"/>
            </a:xfrm>
            <a:prstGeom prst="rect">
              <a:avLst/>
            </a:prstGeom>
          </p:spPr>
          <p:txBody>
            <a:bodyPr wrap="square">
              <a:spAutoFit/>
            </a:bodyPr>
            <a:lstStyle/>
            <a:p>
              <a:r>
                <a:rPr lang="zh-CN" altLang="en-US" sz="2800" dirty="0">
                  <a:solidFill>
                    <a:schemeClr val="bg1"/>
                  </a:solidFill>
                </a:rPr>
                <a:t>单一冷气团控制，气压高，气温低，寒冷晴朗；</a:t>
              </a:r>
              <a:endParaRPr lang="en-US" altLang="zh-CN" sz="2800" dirty="0">
                <a:solidFill>
                  <a:schemeClr val="bg1"/>
                </a:solidFill>
              </a:endParaRPr>
            </a:p>
            <a:p>
              <a:r>
                <a:rPr lang="zh-CN" altLang="en-US" sz="2800" dirty="0">
                  <a:solidFill>
                    <a:schemeClr val="bg1"/>
                  </a:solidFill>
                </a:rPr>
                <a:t>单一暖气团控制，气压低，气温高，温暖晴朗。</a:t>
              </a:r>
            </a:p>
          </p:txBody>
        </p:sp>
      </p:grpSp>
      <p:sp>
        <p:nvSpPr>
          <p:cNvPr id="30" name="箭头: 右 29">
            <a:extLst>
              <a:ext uri="{FF2B5EF4-FFF2-40B4-BE49-F238E27FC236}">
                <a16:creationId xmlns:a16="http://schemas.microsoft.com/office/drawing/2014/main" id="{66F8F641-E976-4B7C-93DF-007BE95F61BF}"/>
              </a:ext>
            </a:extLst>
          </p:cNvPr>
          <p:cNvSpPr/>
          <p:nvPr/>
        </p:nvSpPr>
        <p:spPr>
          <a:xfrm>
            <a:off x="7772191" y="2605499"/>
            <a:ext cx="652724" cy="1085850"/>
          </a:xfrm>
          <a:prstGeom prst="rightArrow">
            <a:avLst/>
          </a:prstGeom>
          <a:gradFill>
            <a:gsLst>
              <a:gs pos="100000">
                <a:schemeClr val="accent1">
                  <a:lumMod val="5000"/>
                  <a:lumOff val="95000"/>
                </a:schemeClr>
              </a:gs>
              <a:gs pos="0">
                <a:schemeClr val="accent1">
                  <a:lumMod val="30000"/>
                  <a:lumOff val="70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endParaRPr lang="zh-CN" altLang="en-US" sz="2000" dirty="0"/>
          </a:p>
        </p:txBody>
      </p:sp>
      <p:sp>
        <p:nvSpPr>
          <p:cNvPr id="31" name="矩形 30">
            <a:extLst>
              <a:ext uri="{FF2B5EF4-FFF2-40B4-BE49-F238E27FC236}">
                <a16:creationId xmlns:a16="http://schemas.microsoft.com/office/drawing/2014/main" id="{B466B260-1754-4746-BF25-BA608BFFF731}"/>
              </a:ext>
            </a:extLst>
          </p:cNvPr>
          <p:cNvSpPr/>
          <p:nvPr/>
        </p:nvSpPr>
        <p:spPr>
          <a:xfrm>
            <a:off x="8553241" y="2486705"/>
            <a:ext cx="3079959" cy="1323439"/>
          </a:xfrm>
          <a:prstGeom prst="rect">
            <a:avLst/>
          </a:prstGeom>
        </p:spPr>
        <p:txBody>
          <a:bodyPr wrap="square">
            <a:spAutoFit/>
          </a:bodyPr>
          <a:lstStyle/>
          <a:p>
            <a:r>
              <a:rPr lang="zh-CN" altLang="en-US" sz="2000" dirty="0">
                <a:solidFill>
                  <a:schemeClr val="bg1"/>
                </a:solidFill>
              </a:rPr>
              <a:t>从低纬度地区向较高纬度移动的气团常常是暖气团。</a:t>
            </a:r>
            <a:endParaRPr lang="en-US" altLang="zh-CN" sz="2000" dirty="0">
              <a:solidFill>
                <a:schemeClr val="bg1"/>
              </a:solidFill>
            </a:endParaRPr>
          </a:p>
          <a:p>
            <a:r>
              <a:rPr lang="zh-CN" altLang="en-US" sz="2000" dirty="0">
                <a:solidFill>
                  <a:schemeClr val="bg1"/>
                </a:solidFill>
              </a:rPr>
              <a:t>从高纬度地区向较低纬度移动的气团常常是冷气团。</a:t>
            </a:r>
            <a:endParaRPr lang="en-US" altLang="zh-CN" sz="2000" dirty="0">
              <a:solidFill>
                <a:schemeClr val="bg1"/>
              </a:solidFill>
            </a:endParaRPr>
          </a:p>
        </p:txBody>
      </p:sp>
    </p:spTree>
    <p:extLst>
      <p:ext uri="{BB962C8B-B14F-4D97-AF65-F5344CB8AC3E}">
        <p14:creationId xmlns:p14="http://schemas.microsoft.com/office/powerpoint/2010/main" val="1516637080"/>
      </p:ext>
    </p:extLst>
  </p:cSld>
  <p:clrMapOvr>
    <a:masterClrMapping/>
  </p:clrMapOvr>
  <mc:AlternateContent xmlns:mc="http://schemas.openxmlformats.org/markup-compatibility/2006">
    <mc:Choice xmlns:p14="http://schemas.microsoft.com/office/powerpoint/2010/main" Requires="p14">
      <p:transition spd="slow" p14:dur="1500" advTm="4000">
        <p:split orient="vert"/>
      </p:transition>
    </mc:Choice>
    <mc:Fallback>
      <p:transition spd="slow" advTm="4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p:cTn id="12" dur="500" fill="hold"/>
                                        <p:tgtEl>
                                          <p:spTgt spid="15"/>
                                        </p:tgtEl>
                                        <p:attrNameLst>
                                          <p:attrName>ppt_w</p:attrName>
                                        </p:attrNameLst>
                                      </p:cBhvr>
                                      <p:tavLst>
                                        <p:tav tm="0">
                                          <p:val>
                                            <p:fltVal val="0"/>
                                          </p:val>
                                        </p:tav>
                                        <p:tav tm="100000">
                                          <p:val>
                                            <p:strVal val="#ppt_w"/>
                                          </p:val>
                                        </p:tav>
                                      </p:tavLst>
                                    </p:anim>
                                    <p:anim calcmode="lin" valueType="num">
                                      <p:cBhvr>
                                        <p:cTn id="13" dur="500" fill="hold"/>
                                        <p:tgtEl>
                                          <p:spTgt spid="15"/>
                                        </p:tgtEl>
                                        <p:attrNameLst>
                                          <p:attrName>ppt_h</p:attrName>
                                        </p:attrNameLst>
                                      </p:cBhvr>
                                      <p:tavLst>
                                        <p:tav tm="0">
                                          <p:val>
                                            <p:fltVal val="0"/>
                                          </p:val>
                                        </p:tav>
                                        <p:tav tm="100000">
                                          <p:val>
                                            <p:strVal val="#ppt_h"/>
                                          </p:val>
                                        </p:tav>
                                      </p:tavLst>
                                    </p:anim>
                                    <p:animEffect transition="in" filter="fade">
                                      <p:cBhvr>
                                        <p:cTn id="14" dur="500"/>
                                        <p:tgtEl>
                                          <p:spTgt spid="15"/>
                                        </p:tgtEl>
                                      </p:cBhvr>
                                    </p:animEffect>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500" fill="hold"/>
                                        <p:tgtEl>
                                          <p:spTgt spid="6"/>
                                        </p:tgtEl>
                                        <p:attrNameLst>
                                          <p:attrName>ppt_w</p:attrName>
                                        </p:attrNameLst>
                                      </p:cBhvr>
                                      <p:tavLst>
                                        <p:tav tm="0">
                                          <p:val>
                                            <p:fltVal val="0"/>
                                          </p:val>
                                        </p:tav>
                                        <p:tav tm="100000">
                                          <p:val>
                                            <p:strVal val="#ppt_w"/>
                                          </p:val>
                                        </p:tav>
                                      </p:tavLst>
                                    </p:anim>
                                    <p:anim calcmode="lin" valueType="num">
                                      <p:cBhvr>
                                        <p:cTn id="19" dur="500" fill="hold"/>
                                        <p:tgtEl>
                                          <p:spTgt spid="6"/>
                                        </p:tgtEl>
                                        <p:attrNameLst>
                                          <p:attrName>ppt_h</p:attrName>
                                        </p:attrNameLst>
                                      </p:cBhvr>
                                      <p:tavLst>
                                        <p:tav tm="0">
                                          <p:val>
                                            <p:fltVal val="0"/>
                                          </p:val>
                                        </p:tav>
                                        <p:tav tm="100000">
                                          <p:val>
                                            <p:strVal val="#ppt_h"/>
                                          </p:val>
                                        </p:tav>
                                      </p:tavLst>
                                    </p:anim>
                                    <p:animEffect transition="in" filter="fade">
                                      <p:cBhvr>
                                        <p:cTn id="20" dur="500"/>
                                        <p:tgtEl>
                                          <p:spTgt spid="6"/>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p:cTn id="23" dur="500" fill="hold"/>
                                        <p:tgtEl>
                                          <p:spTgt spid="18"/>
                                        </p:tgtEl>
                                        <p:attrNameLst>
                                          <p:attrName>ppt_w</p:attrName>
                                        </p:attrNameLst>
                                      </p:cBhvr>
                                      <p:tavLst>
                                        <p:tav tm="0">
                                          <p:val>
                                            <p:fltVal val="0"/>
                                          </p:val>
                                        </p:tav>
                                        <p:tav tm="100000">
                                          <p:val>
                                            <p:strVal val="#ppt_w"/>
                                          </p:val>
                                        </p:tav>
                                      </p:tavLst>
                                    </p:anim>
                                    <p:anim calcmode="lin" valueType="num">
                                      <p:cBhvr>
                                        <p:cTn id="24" dur="500" fill="hold"/>
                                        <p:tgtEl>
                                          <p:spTgt spid="18"/>
                                        </p:tgtEl>
                                        <p:attrNameLst>
                                          <p:attrName>ppt_h</p:attrName>
                                        </p:attrNameLst>
                                      </p:cBhvr>
                                      <p:tavLst>
                                        <p:tav tm="0">
                                          <p:val>
                                            <p:fltVal val="0"/>
                                          </p:val>
                                        </p:tav>
                                        <p:tav tm="100000">
                                          <p:val>
                                            <p:strVal val="#ppt_h"/>
                                          </p:val>
                                        </p:tav>
                                      </p:tavLst>
                                    </p:anim>
                                    <p:animEffect transition="in" filter="fade">
                                      <p:cBhvr>
                                        <p:cTn id="25" dur="500"/>
                                        <p:tgtEl>
                                          <p:spTgt spid="18"/>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p:cTn id="28" dur="500" fill="hold"/>
                                        <p:tgtEl>
                                          <p:spTgt spid="21"/>
                                        </p:tgtEl>
                                        <p:attrNameLst>
                                          <p:attrName>ppt_w</p:attrName>
                                        </p:attrNameLst>
                                      </p:cBhvr>
                                      <p:tavLst>
                                        <p:tav tm="0">
                                          <p:val>
                                            <p:fltVal val="0"/>
                                          </p:val>
                                        </p:tav>
                                        <p:tav tm="100000">
                                          <p:val>
                                            <p:strVal val="#ppt_w"/>
                                          </p:val>
                                        </p:tav>
                                      </p:tavLst>
                                    </p:anim>
                                    <p:anim calcmode="lin" valueType="num">
                                      <p:cBhvr>
                                        <p:cTn id="29" dur="500" fill="hold"/>
                                        <p:tgtEl>
                                          <p:spTgt spid="21"/>
                                        </p:tgtEl>
                                        <p:attrNameLst>
                                          <p:attrName>ppt_h</p:attrName>
                                        </p:attrNameLst>
                                      </p:cBhvr>
                                      <p:tavLst>
                                        <p:tav tm="0">
                                          <p:val>
                                            <p:fltVal val="0"/>
                                          </p:val>
                                        </p:tav>
                                        <p:tav tm="100000">
                                          <p:val>
                                            <p:strVal val="#ppt_h"/>
                                          </p:val>
                                        </p:tav>
                                      </p:tavLst>
                                    </p:anim>
                                    <p:animEffect transition="in" filter="fade">
                                      <p:cBhvr>
                                        <p:cTn id="30" dur="500"/>
                                        <p:tgtEl>
                                          <p:spTgt spid="21"/>
                                        </p:tgtEl>
                                      </p:cBhvr>
                                    </p:animEffect>
                                  </p:childTnLst>
                                </p:cTn>
                              </p:par>
                            </p:childTnLst>
                          </p:cTn>
                        </p:par>
                        <p:par>
                          <p:cTn id="31" fill="hold">
                            <p:stCondLst>
                              <p:cond delay="1000"/>
                            </p:stCondLst>
                            <p:childTnLst>
                              <p:par>
                                <p:cTn id="32" presetID="16" presetClass="entr" presetSubtype="37" fill="hold" grpId="0" nodeType="after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barn(outVertical)">
                                      <p:cBhvr>
                                        <p:cTn id="34" dur="500"/>
                                        <p:tgtEl>
                                          <p:spTgt spid="7"/>
                                        </p:tgtEl>
                                      </p:cBhvr>
                                    </p:animEffect>
                                  </p:childTnLst>
                                </p:cTn>
                              </p:par>
                              <p:par>
                                <p:cTn id="35" presetID="16" presetClass="entr" presetSubtype="37"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barn(outVertical)">
                                      <p:cBhvr>
                                        <p:cTn id="37" dur="500"/>
                                        <p:tgtEl>
                                          <p:spTgt spid="17"/>
                                        </p:tgtEl>
                                      </p:cBhvr>
                                    </p:animEffect>
                                  </p:childTnLst>
                                </p:cTn>
                              </p:par>
                              <p:par>
                                <p:cTn id="38" presetID="16" presetClass="entr" presetSubtype="37"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barn(outVertical)">
                                      <p:cBhvr>
                                        <p:cTn id="40" dur="500"/>
                                        <p:tgtEl>
                                          <p:spTgt spid="20"/>
                                        </p:tgtEl>
                                      </p:cBhvr>
                                    </p:animEffect>
                                  </p:childTnLst>
                                </p:cTn>
                              </p:par>
                              <p:par>
                                <p:cTn id="41" presetID="16" presetClass="entr" presetSubtype="37"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barn(outVertical)">
                                      <p:cBhvr>
                                        <p:cTn id="43" dur="500"/>
                                        <p:tgtEl>
                                          <p:spTgt spid="19"/>
                                        </p:tgtEl>
                                      </p:cBhvr>
                                    </p:animEffect>
                                  </p:childTnLst>
                                </p:cTn>
                              </p:par>
                              <p:par>
                                <p:cTn id="44" presetID="16" presetClass="entr" presetSubtype="37"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barn(outVertical)">
                                      <p:cBhvr>
                                        <p:cTn id="46" dur="500"/>
                                        <p:tgtEl>
                                          <p:spTgt spid="22"/>
                                        </p:tgtEl>
                                      </p:cBhvr>
                                    </p:animEffect>
                                  </p:childTnLst>
                                </p:cTn>
                              </p:par>
                              <p:par>
                                <p:cTn id="47" presetID="16" presetClass="entr" presetSubtype="37" fill="hold" grpId="0" nodeType="with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barn(outVertical)">
                                      <p:cBhvr>
                                        <p:cTn id="49" dur="500"/>
                                        <p:tgtEl>
                                          <p:spTgt spid="23"/>
                                        </p:tgtEl>
                                      </p:cBhvr>
                                    </p:animEffect>
                                  </p:childTnLst>
                                </p:cTn>
                              </p:par>
                            </p:childTnLst>
                          </p:cTn>
                        </p:par>
                        <p:par>
                          <p:cTn id="50" fill="hold">
                            <p:stCondLst>
                              <p:cond delay="1500"/>
                            </p:stCondLst>
                            <p:childTnLst>
                              <p:par>
                                <p:cTn id="51" presetID="12" presetClass="entr" presetSubtype="8" fill="hold" grpId="0" nodeType="afterEffect">
                                  <p:stCondLst>
                                    <p:cond delay="0"/>
                                  </p:stCondLst>
                                  <p:childTnLst>
                                    <p:set>
                                      <p:cBhvr>
                                        <p:cTn id="52" dur="1" fill="hold">
                                          <p:stCondLst>
                                            <p:cond delay="0"/>
                                          </p:stCondLst>
                                        </p:cTn>
                                        <p:tgtEl>
                                          <p:spTgt spid="30"/>
                                        </p:tgtEl>
                                        <p:attrNameLst>
                                          <p:attrName>style.visibility</p:attrName>
                                        </p:attrNameLst>
                                      </p:cBhvr>
                                      <p:to>
                                        <p:strVal val="visible"/>
                                      </p:to>
                                    </p:set>
                                    <p:anim calcmode="lin" valueType="num">
                                      <p:cBhvr additive="base">
                                        <p:cTn id="53" dur="500"/>
                                        <p:tgtEl>
                                          <p:spTgt spid="30"/>
                                        </p:tgtEl>
                                        <p:attrNameLst>
                                          <p:attrName>ppt_x</p:attrName>
                                        </p:attrNameLst>
                                      </p:cBhvr>
                                      <p:tavLst>
                                        <p:tav tm="0">
                                          <p:val>
                                            <p:strVal val="#ppt_x-#ppt_w*1.125000"/>
                                          </p:val>
                                        </p:tav>
                                        <p:tav tm="100000">
                                          <p:val>
                                            <p:strVal val="#ppt_x"/>
                                          </p:val>
                                        </p:tav>
                                      </p:tavLst>
                                    </p:anim>
                                    <p:animEffect transition="in" filter="wipe(right)">
                                      <p:cBhvr>
                                        <p:cTn id="54" dur="500"/>
                                        <p:tgtEl>
                                          <p:spTgt spid="30"/>
                                        </p:tgtEl>
                                      </p:cBhvr>
                                    </p:animEffect>
                                  </p:childTnLst>
                                </p:cTn>
                              </p:par>
                              <p:par>
                                <p:cTn id="55" presetID="2" presetClass="entr" presetSubtype="2" fill="hold" grpId="0" nodeType="withEffect">
                                  <p:stCondLst>
                                    <p:cond delay="0"/>
                                  </p:stCondLst>
                                  <p:childTnLst>
                                    <p:set>
                                      <p:cBhvr>
                                        <p:cTn id="56" dur="1" fill="hold">
                                          <p:stCondLst>
                                            <p:cond delay="0"/>
                                          </p:stCondLst>
                                        </p:cTn>
                                        <p:tgtEl>
                                          <p:spTgt spid="31"/>
                                        </p:tgtEl>
                                        <p:attrNameLst>
                                          <p:attrName>style.visibility</p:attrName>
                                        </p:attrNameLst>
                                      </p:cBhvr>
                                      <p:to>
                                        <p:strVal val="visible"/>
                                      </p:to>
                                    </p:set>
                                    <p:anim calcmode="lin" valueType="num">
                                      <p:cBhvr additive="base">
                                        <p:cTn id="57" dur="500" fill="hold"/>
                                        <p:tgtEl>
                                          <p:spTgt spid="31"/>
                                        </p:tgtEl>
                                        <p:attrNameLst>
                                          <p:attrName>ppt_x</p:attrName>
                                        </p:attrNameLst>
                                      </p:cBhvr>
                                      <p:tavLst>
                                        <p:tav tm="0">
                                          <p:val>
                                            <p:strVal val="1+#ppt_w/2"/>
                                          </p:val>
                                        </p:tav>
                                        <p:tav tm="100000">
                                          <p:val>
                                            <p:strVal val="#ppt_x"/>
                                          </p:val>
                                        </p:tav>
                                      </p:tavLst>
                                    </p:anim>
                                    <p:anim calcmode="lin" valueType="num">
                                      <p:cBhvr additive="base">
                                        <p:cTn id="58" dur="500" fill="hold"/>
                                        <p:tgtEl>
                                          <p:spTgt spid="31"/>
                                        </p:tgtEl>
                                        <p:attrNameLst>
                                          <p:attrName>ppt_y</p:attrName>
                                        </p:attrNameLst>
                                      </p:cBhvr>
                                      <p:tavLst>
                                        <p:tav tm="0">
                                          <p:val>
                                            <p:strVal val="#ppt_y"/>
                                          </p:val>
                                        </p:tav>
                                        <p:tav tm="100000">
                                          <p:val>
                                            <p:strVal val="#ppt_y"/>
                                          </p:val>
                                        </p:tav>
                                      </p:tavLst>
                                    </p:anim>
                                  </p:childTnLst>
                                </p:cTn>
                              </p:par>
                            </p:childTnLst>
                          </p:cTn>
                        </p:par>
                        <p:par>
                          <p:cTn id="59" fill="hold">
                            <p:stCondLst>
                              <p:cond delay="2000"/>
                            </p:stCondLst>
                            <p:childTnLst>
                              <p:par>
                                <p:cTn id="60" presetID="14" presetClass="entr" presetSubtype="10" fill="hold" nodeType="after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randombar(horizontal)">
                                      <p:cBhvr>
                                        <p:cTn id="6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8" grpId="0" animBg="1"/>
      <p:bldP spid="21" grpId="0" animBg="1"/>
      <p:bldP spid="7" grpId="0"/>
      <p:bldP spid="3" grpId="0" animBg="1"/>
      <p:bldP spid="19" grpId="0"/>
      <p:bldP spid="22" grpId="0"/>
      <p:bldP spid="15" grpId="0" animBg="1"/>
      <p:bldP spid="17" grpId="0"/>
      <p:bldP spid="20" grpId="0"/>
      <p:bldP spid="23" grpId="0"/>
      <p:bldP spid="30" grpId="0" animBg="1"/>
      <p:bldP spid="3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00E71F6B-55B0-470E-B961-5B8511D9F274}"/>
              </a:ext>
            </a:extLst>
          </p:cNvPr>
          <p:cNvSpPr>
            <a:spLocks noGrp="1"/>
          </p:cNvSpPr>
          <p:nvPr>
            <p:ph type="title"/>
          </p:nvPr>
        </p:nvSpPr>
        <p:spPr>
          <a:xfrm>
            <a:off x="8167552" y="1280753"/>
            <a:ext cx="1354217" cy="4514056"/>
          </a:xfrm>
        </p:spPr>
        <p:txBody>
          <a:bodyPr/>
          <a:lstStyle/>
          <a:p>
            <a:r>
              <a:rPr lang="zh-CN" altLang="en-US" dirty="0"/>
              <a:t>锋面系统</a:t>
            </a:r>
          </a:p>
        </p:txBody>
      </p:sp>
      <p:sp>
        <p:nvSpPr>
          <p:cNvPr id="8" name="文本占位符 7">
            <a:extLst>
              <a:ext uri="{FF2B5EF4-FFF2-40B4-BE49-F238E27FC236}">
                <a16:creationId xmlns:a16="http://schemas.microsoft.com/office/drawing/2014/main" id="{0DD62DCD-7A08-4FAF-BF13-20C395C802B3}"/>
              </a:ext>
            </a:extLst>
          </p:cNvPr>
          <p:cNvSpPr>
            <a:spLocks noGrp="1"/>
          </p:cNvSpPr>
          <p:nvPr>
            <p:ph type="body" sz="quarter" idx="10"/>
          </p:nvPr>
        </p:nvSpPr>
        <p:spPr/>
        <p:txBody>
          <a:bodyPr/>
          <a:lstStyle/>
          <a:p>
            <a:r>
              <a:rPr lang="zh-CN" altLang="en-US" dirty="0"/>
              <a:t>第三部分</a:t>
            </a:r>
          </a:p>
        </p:txBody>
      </p:sp>
    </p:spTree>
    <p:extLst>
      <p:ext uri="{BB962C8B-B14F-4D97-AF65-F5344CB8AC3E}">
        <p14:creationId xmlns:p14="http://schemas.microsoft.com/office/powerpoint/2010/main" val="1411795155"/>
      </p:ext>
    </p:extLst>
  </p:cSld>
  <p:clrMapOvr>
    <a:masterClrMapping/>
  </p:clrMapOvr>
  <mc:AlternateContent xmlns:mc="http://schemas.openxmlformats.org/markup-compatibility/2006">
    <mc:Choice xmlns:p14="http://schemas.microsoft.com/office/powerpoint/2010/main" Requires="p14">
      <p:transition spd="slow" p14:dur="1600" advTm="4000">
        <p:blinds dir="vert"/>
      </p:transition>
    </mc:Choice>
    <mc:Fallback>
      <p:transition spd="slow" advTm="4000">
        <p:blinds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3FB3C5A-DC76-4BD7-BCF1-9C1AC43B43CA}"/>
              </a:ext>
            </a:extLst>
          </p:cNvPr>
          <p:cNvSpPr>
            <a:spLocks noGrp="1"/>
          </p:cNvSpPr>
          <p:nvPr>
            <p:ph type="body" sz="quarter" idx="10"/>
          </p:nvPr>
        </p:nvSpPr>
        <p:spPr>
          <a:xfrm>
            <a:off x="5297230" y="928916"/>
            <a:ext cx="1826141" cy="535531"/>
          </a:xfrm>
        </p:spPr>
        <p:txBody>
          <a:bodyPr/>
          <a:lstStyle/>
          <a:p>
            <a:r>
              <a:rPr lang="zh-CN" altLang="en-US" dirty="0"/>
              <a:t>锋面概念</a:t>
            </a:r>
          </a:p>
        </p:txBody>
      </p:sp>
      <p:sp>
        <p:nvSpPr>
          <p:cNvPr id="2" name="标题 1">
            <a:extLst>
              <a:ext uri="{FF2B5EF4-FFF2-40B4-BE49-F238E27FC236}">
                <a16:creationId xmlns:a16="http://schemas.microsoft.com/office/drawing/2014/main" id="{3CEC0BE1-AE8B-429F-9FE0-B6A495FDECFD}"/>
              </a:ext>
            </a:extLst>
          </p:cNvPr>
          <p:cNvSpPr>
            <a:spLocks noGrp="1"/>
          </p:cNvSpPr>
          <p:nvPr>
            <p:ph type="title"/>
          </p:nvPr>
        </p:nvSpPr>
        <p:spPr>
          <a:xfrm>
            <a:off x="776883" y="120382"/>
            <a:ext cx="2236510" cy="646331"/>
          </a:xfrm>
        </p:spPr>
        <p:txBody>
          <a:bodyPr/>
          <a:lstStyle/>
          <a:p>
            <a:r>
              <a:rPr lang="zh-CN" altLang="en-US" dirty="0"/>
              <a:t>锋面系统</a:t>
            </a:r>
          </a:p>
        </p:txBody>
      </p:sp>
      <p:sp>
        <p:nvSpPr>
          <p:cNvPr id="6" name="矩形: 圆角 5">
            <a:extLst>
              <a:ext uri="{FF2B5EF4-FFF2-40B4-BE49-F238E27FC236}">
                <a16:creationId xmlns:a16="http://schemas.microsoft.com/office/drawing/2014/main" id="{5F98A942-45E6-467B-A1DD-19DCC4925041}"/>
              </a:ext>
            </a:extLst>
          </p:cNvPr>
          <p:cNvSpPr/>
          <p:nvPr/>
        </p:nvSpPr>
        <p:spPr>
          <a:xfrm>
            <a:off x="1049654" y="1830934"/>
            <a:ext cx="1122045"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定义</a:t>
            </a:r>
          </a:p>
        </p:txBody>
      </p:sp>
      <p:sp>
        <p:nvSpPr>
          <p:cNvPr id="7" name="矩形 6">
            <a:extLst>
              <a:ext uri="{FF2B5EF4-FFF2-40B4-BE49-F238E27FC236}">
                <a16:creationId xmlns:a16="http://schemas.microsoft.com/office/drawing/2014/main" id="{89B9DCBC-CE6D-49A0-A4AE-6B1C6C224D47}"/>
              </a:ext>
            </a:extLst>
          </p:cNvPr>
          <p:cNvSpPr/>
          <p:nvPr/>
        </p:nvSpPr>
        <p:spPr>
          <a:xfrm>
            <a:off x="2171699" y="1769765"/>
            <a:ext cx="8886826" cy="1200329"/>
          </a:xfrm>
          <a:prstGeom prst="rect">
            <a:avLst/>
          </a:prstGeom>
        </p:spPr>
        <p:txBody>
          <a:bodyPr wrap="square">
            <a:spAutoFit/>
          </a:bodyPr>
          <a:lstStyle/>
          <a:p>
            <a:pPr algn="just"/>
            <a:r>
              <a:rPr lang="zh-CN" altLang="en-US" sz="2400" u="sng" dirty="0">
                <a:solidFill>
                  <a:srgbClr val="2E83AC"/>
                </a:solidFill>
              </a:rPr>
              <a:t>锋面</a:t>
            </a:r>
            <a:r>
              <a:rPr lang="zh-CN" altLang="en-US" sz="2400" dirty="0">
                <a:solidFill>
                  <a:srgbClr val="2E83AC"/>
                </a:solidFill>
              </a:rPr>
              <a:t>就是温度、湿度等物理性质不同的两种气团（冷气团、暖气团）的交界面，或者叫做过渡带。锋面与地面的交线，称为</a:t>
            </a:r>
            <a:r>
              <a:rPr lang="zh-CN" altLang="en-US" sz="2400" u="sng" dirty="0">
                <a:solidFill>
                  <a:srgbClr val="2E83AC"/>
                </a:solidFill>
              </a:rPr>
              <a:t>锋线</a:t>
            </a:r>
            <a:r>
              <a:rPr lang="zh-CN" altLang="en-US" sz="2400" dirty="0">
                <a:solidFill>
                  <a:srgbClr val="2E83AC"/>
                </a:solidFill>
              </a:rPr>
              <a:t>。锋面也有冷暖、移动、静止之分。</a:t>
            </a:r>
          </a:p>
        </p:txBody>
      </p:sp>
      <p:sp>
        <p:nvSpPr>
          <p:cNvPr id="8" name="矩形: 圆角 7">
            <a:extLst>
              <a:ext uri="{FF2B5EF4-FFF2-40B4-BE49-F238E27FC236}">
                <a16:creationId xmlns:a16="http://schemas.microsoft.com/office/drawing/2014/main" id="{1498678E-3026-41D7-A94B-592DEA0530F2}"/>
              </a:ext>
            </a:extLst>
          </p:cNvPr>
          <p:cNvSpPr/>
          <p:nvPr/>
        </p:nvSpPr>
        <p:spPr>
          <a:xfrm>
            <a:off x="1049654" y="3222354"/>
            <a:ext cx="1417321" cy="373380"/>
          </a:xfrm>
          <a:prstGeom prst="roundRect">
            <a:avLst>
              <a:gd name="adj" fmla="val 50000"/>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定义解读</a:t>
            </a:r>
          </a:p>
        </p:txBody>
      </p:sp>
      <p:pic>
        <p:nvPicPr>
          <p:cNvPr id="9" name="图片 8">
            <a:extLst>
              <a:ext uri="{FF2B5EF4-FFF2-40B4-BE49-F238E27FC236}">
                <a16:creationId xmlns:a16="http://schemas.microsoft.com/office/drawing/2014/main" id="{175E97CF-216C-4FBF-9D39-8EECE44DAF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0890" y="3777169"/>
            <a:ext cx="383242" cy="391952"/>
          </a:xfrm>
          <a:prstGeom prst="rect">
            <a:avLst/>
          </a:prstGeom>
        </p:spPr>
      </p:pic>
      <p:sp>
        <p:nvSpPr>
          <p:cNvPr id="10" name="矩形 9">
            <a:extLst>
              <a:ext uri="{FF2B5EF4-FFF2-40B4-BE49-F238E27FC236}">
                <a16:creationId xmlns:a16="http://schemas.microsoft.com/office/drawing/2014/main" id="{98BD2AD4-4BC3-4AB0-B329-BB3B6066362E}"/>
              </a:ext>
            </a:extLst>
          </p:cNvPr>
          <p:cNvSpPr/>
          <p:nvPr/>
        </p:nvSpPr>
        <p:spPr>
          <a:xfrm>
            <a:off x="2308543" y="3742313"/>
            <a:ext cx="3262432" cy="461665"/>
          </a:xfrm>
          <a:prstGeom prst="rect">
            <a:avLst/>
          </a:prstGeom>
        </p:spPr>
        <p:txBody>
          <a:bodyPr wrap="none">
            <a:spAutoFit/>
          </a:bodyPr>
          <a:lstStyle/>
          <a:p>
            <a:r>
              <a:rPr lang="zh-CN" altLang="en-US" sz="2400" dirty="0">
                <a:solidFill>
                  <a:srgbClr val="2E83AC"/>
                </a:solidFill>
              </a:rPr>
              <a:t>冷暖气团的交界面叫。</a:t>
            </a:r>
          </a:p>
        </p:txBody>
      </p:sp>
      <p:pic>
        <p:nvPicPr>
          <p:cNvPr id="11" name="图片 10">
            <a:extLst>
              <a:ext uri="{FF2B5EF4-FFF2-40B4-BE49-F238E27FC236}">
                <a16:creationId xmlns:a16="http://schemas.microsoft.com/office/drawing/2014/main" id="{29E80ED5-0F61-4802-A71E-6667513196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0890" y="4312116"/>
            <a:ext cx="383242" cy="391952"/>
          </a:xfrm>
          <a:prstGeom prst="rect">
            <a:avLst/>
          </a:prstGeom>
        </p:spPr>
      </p:pic>
      <p:sp>
        <p:nvSpPr>
          <p:cNvPr id="12" name="矩形 11">
            <a:extLst>
              <a:ext uri="{FF2B5EF4-FFF2-40B4-BE49-F238E27FC236}">
                <a16:creationId xmlns:a16="http://schemas.microsoft.com/office/drawing/2014/main" id="{C2A6B73F-8264-46C4-9082-C9BE8E6DB784}"/>
              </a:ext>
            </a:extLst>
          </p:cNvPr>
          <p:cNvSpPr/>
          <p:nvPr/>
        </p:nvSpPr>
        <p:spPr>
          <a:xfrm>
            <a:off x="2308543" y="4277260"/>
            <a:ext cx="4801314" cy="461665"/>
          </a:xfrm>
          <a:prstGeom prst="rect">
            <a:avLst/>
          </a:prstGeom>
        </p:spPr>
        <p:txBody>
          <a:bodyPr wrap="none">
            <a:spAutoFit/>
          </a:bodyPr>
          <a:lstStyle/>
          <a:p>
            <a:r>
              <a:rPr lang="zh-CN" altLang="en-US" sz="2400" dirty="0">
                <a:solidFill>
                  <a:srgbClr val="2E83AC"/>
                </a:solidFill>
              </a:rPr>
              <a:t>锋面与地面相交的线，叫做</a:t>
            </a:r>
            <a:r>
              <a:rPr lang="zh-CN" altLang="en-US" sz="2400" u="sng" dirty="0">
                <a:solidFill>
                  <a:srgbClr val="2E83AC"/>
                </a:solidFill>
              </a:rPr>
              <a:t>锋线</a:t>
            </a:r>
            <a:r>
              <a:rPr lang="zh-CN" altLang="en-US" sz="2400" dirty="0">
                <a:solidFill>
                  <a:srgbClr val="2E83AC"/>
                </a:solidFill>
              </a:rPr>
              <a:t>。</a:t>
            </a:r>
          </a:p>
        </p:txBody>
      </p:sp>
      <p:pic>
        <p:nvPicPr>
          <p:cNvPr id="13" name="图片 12">
            <a:extLst>
              <a:ext uri="{FF2B5EF4-FFF2-40B4-BE49-F238E27FC236}">
                <a16:creationId xmlns:a16="http://schemas.microsoft.com/office/drawing/2014/main" id="{A872BC62-262B-401A-9263-B5A1EAE36F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0890" y="4874163"/>
            <a:ext cx="383242" cy="391952"/>
          </a:xfrm>
          <a:prstGeom prst="rect">
            <a:avLst/>
          </a:prstGeom>
        </p:spPr>
      </p:pic>
      <p:sp>
        <p:nvSpPr>
          <p:cNvPr id="14" name="矩形 13">
            <a:extLst>
              <a:ext uri="{FF2B5EF4-FFF2-40B4-BE49-F238E27FC236}">
                <a16:creationId xmlns:a16="http://schemas.microsoft.com/office/drawing/2014/main" id="{B71A1C87-7A52-4823-BDE7-84FE2EFBD667}"/>
              </a:ext>
            </a:extLst>
          </p:cNvPr>
          <p:cNvSpPr/>
          <p:nvPr/>
        </p:nvSpPr>
        <p:spPr>
          <a:xfrm>
            <a:off x="2308543" y="4839307"/>
            <a:ext cx="3262432" cy="461665"/>
          </a:xfrm>
          <a:prstGeom prst="rect">
            <a:avLst/>
          </a:prstGeom>
        </p:spPr>
        <p:txBody>
          <a:bodyPr wrap="none">
            <a:spAutoFit/>
          </a:bodyPr>
          <a:lstStyle/>
          <a:p>
            <a:r>
              <a:rPr lang="zh-CN" altLang="en-US" sz="2400" dirty="0">
                <a:solidFill>
                  <a:srgbClr val="2E83AC"/>
                </a:solidFill>
              </a:rPr>
              <a:t>锋面和锋线统称为</a:t>
            </a:r>
            <a:r>
              <a:rPr lang="zh-CN" altLang="en-US" sz="2400" u="sng" dirty="0">
                <a:solidFill>
                  <a:srgbClr val="2E83AC"/>
                </a:solidFill>
              </a:rPr>
              <a:t>锋</a:t>
            </a:r>
            <a:r>
              <a:rPr lang="zh-CN" altLang="en-US" sz="2400" dirty="0">
                <a:solidFill>
                  <a:srgbClr val="2E83AC"/>
                </a:solidFill>
              </a:rPr>
              <a:t>。</a:t>
            </a:r>
          </a:p>
        </p:txBody>
      </p:sp>
      <p:grpSp>
        <p:nvGrpSpPr>
          <p:cNvPr id="37" name="组合 36">
            <a:extLst>
              <a:ext uri="{FF2B5EF4-FFF2-40B4-BE49-F238E27FC236}">
                <a16:creationId xmlns:a16="http://schemas.microsoft.com/office/drawing/2014/main" id="{A1753F7B-BF5B-4263-839E-EBD77F0D6F3A}"/>
              </a:ext>
            </a:extLst>
          </p:cNvPr>
          <p:cNvGrpSpPr/>
          <p:nvPr/>
        </p:nvGrpSpPr>
        <p:grpSpPr>
          <a:xfrm>
            <a:off x="6347734" y="3640330"/>
            <a:ext cx="5264981" cy="2309511"/>
            <a:chOff x="6347734" y="3640330"/>
            <a:chExt cx="5264981" cy="2309511"/>
          </a:xfrm>
        </p:grpSpPr>
        <p:grpSp>
          <p:nvGrpSpPr>
            <p:cNvPr id="24" name="组合 23">
              <a:extLst>
                <a:ext uri="{FF2B5EF4-FFF2-40B4-BE49-F238E27FC236}">
                  <a16:creationId xmlns:a16="http://schemas.microsoft.com/office/drawing/2014/main" id="{94E4F54B-9AD2-4966-AB0D-BF9DA57B2E03}"/>
                </a:ext>
              </a:extLst>
            </p:cNvPr>
            <p:cNvGrpSpPr/>
            <p:nvPr/>
          </p:nvGrpSpPr>
          <p:grpSpPr>
            <a:xfrm>
              <a:off x="6429263" y="4910824"/>
              <a:ext cx="4987280" cy="1039017"/>
              <a:chOff x="6490346" y="5074733"/>
              <a:chExt cx="4987280" cy="1039017"/>
            </a:xfrm>
          </p:grpSpPr>
          <p:sp>
            <p:nvSpPr>
              <p:cNvPr id="15" name="平行四边形 14">
                <a:extLst>
                  <a:ext uri="{FF2B5EF4-FFF2-40B4-BE49-F238E27FC236}">
                    <a16:creationId xmlns:a16="http://schemas.microsoft.com/office/drawing/2014/main" id="{3FA7FC7C-A54E-4E2C-AA47-139D8B7536E4}"/>
                  </a:ext>
                </a:extLst>
              </p:cNvPr>
              <p:cNvSpPr>
                <a:spLocks noChangeArrowheads="1"/>
              </p:cNvSpPr>
              <p:nvPr/>
            </p:nvSpPr>
            <p:spPr bwMode="auto">
              <a:xfrm>
                <a:off x="6490346" y="5074733"/>
                <a:ext cx="4987280" cy="1039017"/>
              </a:xfrm>
              <a:prstGeom prst="parallelogram">
                <a:avLst>
                  <a:gd name="adj" fmla="val 59497"/>
                </a:avLst>
              </a:prstGeom>
              <a:solidFill>
                <a:schemeClr val="bg1">
                  <a:alpha val="70000"/>
                </a:schemeClr>
              </a:solidFill>
              <a:ln>
                <a:noFill/>
              </a:ln>
            </p:spPr>
            <p:txBody>
              <a:bodyPr wrap="none" anchor="ctr"/>
              <a:lstStyle/>
              <a:p>
                <a:pPr algn="ctr"/>
                <a:endParaRPr lang="zh-CN" altLang="zh-CN" sz="2400" b="0">
                  <a:solidFill>
                    <a:srgbClr val="33CC33"/>
                  </a:solidFill>
                  <a:latin typeface="Times New Roman" panose="02020603050405020304" pitchFamily="18" charset="0"/>
                </a:endParaRPr>
              </a:p>
            </p:txBody>
          </p:sp>
          <p:sp>
            <p:nvSpPr>
              <p:cNvPr id="23" name="矩形 22">
                <a:extLst>
                  <a:ext uri="{FF2B5EF4-FFF2-40B4-BE49-F238E27FC236}">
                    <a16:creationId xmlns:a16="http://schemas.microsoft.com/office/drawing/2014/main" id="{7230BD3E-57F0-492F-BD42-9E6FFF42E094}"/>
                  </a:ext>
                </a:extLst>
              </p:cNvPr>
              <p:cNvSpPr/>
              <p:nvPr/>
            </p:nvSpPr>
            <p:spPr>
              <a:xfrm>
                <a:off x="6561527" y="5744418"/>
                <a:ext cx="877163" cy="369332"/>
              </a:xfrm>
              <a:prstGeom prst="rect">
                <a:avLst/>
              </a:prstGeom>
            </p:spPr>
            <p:txBody>
              <a:bodyPr wrap="none">
                <a:spAutoFit/>
              </a:bodyPr>
              <a:lstStyle/>
              <a:p>
                <a:r>
                  <a:rPr lang="zh-CN" altLang="en-US" i="1" dirty="0">
                    <a:solidFill>
                      <a:schemeClr val="bg1">
                        <a:lumMod val="50000"/>
                        <a:alpha val="46000"/>
                      </a:schemeClr>
                    </a:solidFill>
                  </a:rPr>
                  <a:t>地平面</a:t>
                </a:r>
              </a:p>
            </p:txBody>
          </p:sp>
        </p:grpSp>
        <p:grpSp>
          <p:nvGrpSpPr>
            <p:cNvPr id="29" name="组合 28">
              <a:extLst>
                <a:ext uri="{FF2B5EF4-FFF2-40B4-BE49-F238E27FC236}">
                  <a16:creationId xmlns:a16="http://schemas.microsoft.com/office/drawing/2014/main" id="{1152651B-A8A7-4461-875B-0FB971B9AFCC}"/>
                </a:ext>
              </a:extLst>
            </p:cNvPr>
            <p:cNvGrpSpPr/>
            <p:nvPr/>
          </p:nvGrpSpPr>
          <p:grpSpPr>
            <a:xfrm>
              <a:off x="6347734" y="4904461"/>
              <a:ext cx="1402080" cy="508144"/>
              <a:chOff x="6408817" y="5068370"/>
              <a:chExt cx="1402080" cy="508144"/>
            </a:xfrm>
          </p:grpSpPr>
          <p:sp>
            <p:nvSpPr>
              <p:cNvPr id="27" name="箭头: 右 26">
                <a:extLst>
                  <a:ext uri="{FF2B5EF4-FFF2-40B4-BE49-F238E27FC236}">
                    <a16:creationId xmlns:a16="http://schemas.microsoft.com/office/drawing/2014/main" id="{2D592BE5-E1E5-46C5-9092-9DBE30F5C749}"/>
                  </a:ext>
                </a:extLst>
              </p:cNvPr>
              <p:cNvSpPr/>
              <p:nvPr/>
            </p:nvSpPr>
            <p:spPr>
              <a:xfrm>
                <a:off x="6408817" y="5114849"/>
                <a:ext cx="1402080" cy="461665"/>
              </a:xfrm>
              <a:prstGeom prst="rightArrow">
                <a:avLst/>
              </a:prstGeom>
              <a:gradFill>
                <a:gsLst>
                  <a:gs pos="100000">
                    <a:schemeClr val="accent1"/>
                  </a:gs>
                  <a:gs pos="0">
                    <a:schemeClr val="accent1">
                      <a:lumMod val="30000"/>
                      <a:lumOff val="70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endParaRPr lang="zh-CN" altLang="en-US" sz="2000" dirty="0"/>
              </a:p>
            </p:txBody>
          </p:sp>
          <p:sp>
            <p:nvSpPr>
              <p:cNvPr id="28" name="矩形 27">
                <a:extLst>
                  <a:ext uri="{FF2B5EF4-FFF2-40B4-BE49-F238E27FC236}">
                    <a16:creationId xmlns:a16="http://schemas.microsoft.com/office/drawing/2014/main" id="{833C1A04-7CBC-42D9-AEF6-4275E073EBF1}"/>
                  </a:ext>
                </a:extLst>
              </p:cNvPr>
              <p:cNvSpPr/>
              <p:nvPr/>
            </p:nvSpPr>
            <p:spPr>
              <a:xfrm>
                <a:off x="6561526" y="5068370"/>
                <a:ext cx="877163" cy="369332"/>
              </a:xfrm>
              <a:prstGeom prst="rect">
                <a:avLst/>
              </a:prstGeom>
            </p:spPr>
            <p:txBody>
              <a:bodyPr wrap="none">
                <a:spAutoFit/>
              </a:bodyPr>
              <a:lstStyle/>
              <a:p>
                <a:r>
                  <a:rPr lang="zh-CN" altLang="en-US" i="1" dirty="0">
                    <a:solidFill>
                      <a:srgbClr val="2E83AC"/>
                    </a:solidFill>
                  </a:rPr>
                  <a:t>冷气团</a:t>
                </a:r>
              </a:p>
            </p:txBody>
          </p:sp>
        </p:grpSp>
        <p:grpSp>
          <p:nvGrpSpPr>
            <p:cNvPr id="30" name="组合 29">
              <a:extLst>
                <a:ext uri="{FF2B5EF4-FFF2-40B4-BE49-F238E27FC236}">
                  <a16:creationId xmlns:a16="http://schemas.microsoft.com/office/drawing/2014/main" id="{6CC4E21B-4FB4-48CA-A2C7-CABE0946397C}"/>
                </a:ext>
              </a:extLst>
            </p:cNvPr>
            <p:cNvGrpSpPr/>
            <p:nvPr/>
          </p:nvGrpSpPr>
          <p:grpSpPr>
            <a:xfrm flipH="1">
              <a:off x="10210635" y="4026215"/>
              <a:ext cx="1402080" cy="508144"/>
              <a:chOff x="6408817" y="5068370"/>
              <a:chExt cx="1402080" cy="508144"/>
            </a:xfrm>
          </p:grpSpPr>
          <p:sp>
            <p:nvSpPr>
              <p:cNvPr id="31" name="箭头: 右 30">
                <a:extLst>
                  <a:ext uri="{FF2B5EF4-FFF2-40B4-BE49-F238E27FC236}">
                    <a16:creationId xmlns:a16="http://schemas.microsoft.com/office/drawing/2014/main" id="{0F644390-BF9D-4B80-A62B-86270C24E6A6}"/>
                  </a:ext>
                </a:extLst>
              </p:cNvPr>
              <p:cNvSpPr/>
              <p:nvPr/>
            </p:nvSpPr>
            <p:spPr>
              <a:xfrm>
                <a:off x="6408817" y="5114849"/>
                <a:ext cx="1402080" cy="461665"/>
              </a:xfrm>
              <a:prstGeom prst="rightArrow">
                <a:avLst/>
              </a:prstGeom>
              <a:gradFill>
                <a:gsLst>
                  <a:gs pos="100000">
                    <a:schemeClr val="accent2"/>
                  </a:gs>
                  <a:gs pos="0">
                    <a:schemeClr val="accent1">
                      <a:lumMod val="30000"/>
                      <a:lumOff val="70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endParaRPr lang="zh-CN" altLang="en-US" sz="2000" dirty="0"/>
              </a:p>
            </p:txBody>
          </p:sp>
          <p:sp>
            <p:nvSpPr>
              <p:cNvPr id="32" name="矩形 31">
                <a:extLst>
                  <a:ext uri="{FF2B5EF4-FFF2-40B4-BE49-F238E27FC236}">
                    <a16:creationId xmlns:a16="http://schemas.microsoft.com/office/drawing/2014/main" id="{3B1ECF34-9717-419B-9F07-4C6F1338F6B6}"/>
                  </a:ext>
                </a:extLst>
              </p:cNvPr>
              <p:cNvSpPr/>
              <p:nvPr/>
            </p:nvSpPr>
            <p:spPr>
              <a:xfrm>
                <a:off x="6561526" y="5068370"/>
                <a:ext cx="877163" cy="369332"/>
              </a:xfrm>
              <a:prstGeom prst="rect">
                <a:avLst/>
              </a:prstGeom>
            </p:spPr>
            <p:txBody>
              <a:bodyPr wrap="none">
                <a:spAutoFit/>
              </a:bodyPr>
              <a:lstStyle/>
              <a:p>
                <a:r>
                  <a:rPr lang="zh-CN" altLang="en-US" i="1" dirty="0">
                    <a:solidFill>
                      <a:schemeClr val="accent2"/>
                    </a:solidFill>
                  </a:rPr>
                  <a:t>暖气团</a:t>
                </a:r>
              </a:p>
            </p:txBody>
          </p:sp>
        </p:grpSp>
        <p:grpSp>
          <p:nvGrpSpPr>
            <p:cNvPr id="35" name="组合 34">
              <a:extLst>
                <a:ext uri="{FF2B5EF4-FFF2-40B4-BE49-F238E27FC236}">
                  <a16:creationId xmlns:a16="http://schemas.microsoft.com/office/drawing/2014/main" id="{02EF246B-C144-487B-87B2-DE1F73B9DE77}"/>
                </a:ext>
              </a:extLst>
            </p:cNvPr>
            <p:cNvGrpSpPr/>
            <p:nvPr/>
          </p:nvGrpSpPr>
          <p:grpSpPr>
            <a:xfrm>
              <a:off x="7513709" y="3640330"/>
              <a:ext cx="2626878" cy="1765466"/>
              <a:chOff x="7504184" y="3766399"/>
              <a:chExt cx="2626878" cy="1765466"/>
            </a:xfrm>
          </p:grpSpPr>
          <p:sp>
            <p:nvSpPr>
              <p:cNvPr id="22" name="任意多边形: 形状 21">
                <a:extLst>
                  <a:ext uri="{FF2B5EF4-FFF2-40B4-BE49-F238E27FC236}">
                    <a16:creationId xmlns:a16="http://schemas.microsoft.com/office/drawing/2014/main" id="{B513714C-ABD1-4A50-9D3A-D6C8B2360231}"/>
                  </a:ext>
                </a:extLst>
              </p:cNvPr>
              <p:cNvSpPr/>
              <p:nvPr/>
            </p:nvSpPr>
            <p:spPr>
              <a:xfrm rot="1827833" flipV="1">
                <a:off x="7504184" y="3766399"/>
                <a:ext cx="2626878" cy="1765466"/>
              </a:xfrm>
              <a:custGeom>
                <a:avLst/>
                <a:gdLst>
                  <a:gd name="connsiteX0" fmla="*/ 358079 w 2626878"/>
                  <a:gd name="connsiteY0" fmla="*/ 1442935 h 1765466"/>
                  <a:gd name="connsiteX1" fmla="*/ 2564978 w 2626878"/>
                  <a:gd name="connsiteY1" fmla="*/ 1303493 h 1765466"/>
                  <a:gd name="connsiteX2" fmla="*/ 2626878 w 2626878"/>
                  <a:gd name="connsiteY2" fmla="*/ 1212810 h 1765466"/>
                  <a:gd name="connsiteX3" fmla="*/ 2626877 w 2626878"/>
                  <a:gd name="connsiteY3" fmla="*/ 1368 h 1765466"/>
                  <a:gd name="connsiteX4" fmla="*/ 2553586 w 2626878"/>
                  <a:gd name="connsiteY4" fmla="*/ 108740 h 1765466"/>
                  <a:gd name="connsiteX5" fmla="*/ 346687 w 2626878"/>
                  <a:gd name="connsiteY5" fmla="*/ 248182 h 1765466"/>
                  <a:gd name="connsiteX6" fmla="*/ 76711 w 2626878"/>
                  <a:gd name="connsiteY6" fmla="*/ 64374 h 1765466"/>
                  <a:gd name="connsiteX7" fmla="*/ 0 w 2626878"/>
                  <a:gd name="connsiteY7" fmla="*/ 0 h 1765466"/>
                  <a:gd name="connsiteX8" fmla="*/ 0 w 2626878"/>
                  <a:gd name="connsiteY8" fmla="*/ 1184598 h 1765466"/>
                  <a:gd name="connsiteX9" fmla="*/ 70199 w 2626878"/>
                  <a:gd name="connsiteY9" fmla="*/ 1244953 h 1765466"/>
                  <a:gd name="connsiteX10" fmla="*/ 358079 w 2626878"/>
                  <a:gd name="connsiteY10" fmla="*/ 1442935 h 1765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26878" h="1765466">
                    <a:moveTo>
                      <a:pt x="358079" y="1442935"/>
                    </a:moveTo>
                    <a:cubicBezTo>
                      <a:pt x="1179715" y="1926218"/>
                      <a:pt x="2130859" y="1855586"/>
                      <a:pt x="2564978" y="1303493"/>
                    </a:cubicBezTo>
                    <a:lnTo>
                      <a:pt x="2626878" y="1212810"/>
                    </a:lnTo>
                    <a:lnTo>
                      <a:pt x="2626877" y="1368"/>
                    </a:lnTo>
                    <a:lnTo>
                      <a:pt x="2553586" y="108740"/>
                    </a:lnTo>
                    <a:cubicBezTo>
                      <a:pt x="2119467" y="660833"/>
                      <a:pt x="1168323" y="731466"/>
                      <a:pt x="346687" y="248182"/>
                    </a:cubicBezTo>
                    <a:cubicBezTo>
                      <a:pt x="250830" y="191799"/>
                      <a:pt x="160705" y="130212"/>
                      <a:pt x="76711" y="64374"/>
                    </a:cubicBezTo>
                    <a:lnTo>
                      <a:pt x="0" y="0"/>
                    </a:lnTo>
                    <a:lnTo>
                      <a:pt x="0" y="1184598"/>
                    </a:lnTo>
                    <a:lnTo>
                      <a:pt x="70199" y="1244953"/>
                    </a:lnTo>
                    <a:cubicBezTo>
                      <a:pt x="159251" y="1316140"/>
                      <a:pt x="255374" y="1382524"/>
                      <a:pt x="358079" y="1442935"/>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endParaRPr lang="zh-CN" altLang="en-US" sz="2000" dirty="0"/>
              </a:p>
            </p:txBody>
          </p:sp>
          <p:sp>
            <p:nvSpPr>
              <p:cNvPr id="33" name="矩形 32">
                <a:extLst>
                  <a:ext uri="{FF2B5EF4-FFF2-40B4-BE49-F238E27FC236}">
                    <a16:creationId xmlns:a16="http://schemas.microsoft.com/office/drawing/2014/main" id="{7D1AC4EB-CAD3-46D7-91F8-64A3CB1705C5}"/>
                  </a:ext>
                </a:extLst>
              </p:cNvPr>
              <p:cNvSpPr/>
              <p:nvPr/>
            </p:nvSpPr>
            <p:spPr>
              <a:xfrm>
                <a:off x="8463513" y="4100462"/>
                <a:ext cx="1107996" cy="646331"/>
              </a:xfrm>
              <a:prstGeom prst="rect">
                <a:avLst/>
              </a:prstGeom>
            </p:spPr>
            <p:txBody>
              <a:bodyPr wrap="none">
                <a:spAutoFit/>
              </a:bodyPr>
              <a:lstStyle/>
              <a:p>
                <a:r>
                  <a:rPr lang="zh-CN" altLang="en-US" sz="3600" dirty="0">
                    <a:solidFill>
                      <a:schemeClr val="bg1">
                        <a:alpha val="97000"/>
                      </a:schemeClr>
                    </a:solidFill>
                  </a:rPr>
                  <a:t>锋面</a:t>
                </a:r>
              </a:p>
            </p:txBody>
          </p:sp>
        </p:grpSp>
        <p:grpSp>
          <p:nvGrpSpPr>
            <p:cNvPr id="36" name="组合 35">
              <a:extLst>
                <a:ext uri="{FF2B5EF4-FFF2-40B4-BE49-F238E27FC236}">
                  <a16:creationId xmlns:a16="http://schemas.microsoft.com/office/drawing/2014/main" id="{F32CFA9E-22F6-4B59-9B90-F489BBC0068C}"/>
                </a:ext>
              </a:extLst>
            </p:cNvPr>
            <p:cNvGrpSpPr/>
            <p:nvPr/>
          </p:nvGrpSpPr>
          <p:grpSpPr>
            <a:xfrm>
              <a:off x="9512417" y="4904461"/>
              <a:ext cx="724347" cy="1044200"/>
              <a:chOff x="9512417" y="4904461"/>
              <a:chExt cx="724347" cy="1044200"/>
            </a:xfrm>
          </p:grpSpPr>
          <p:cxnSp>
            <p:nvCxnSpPr>
              <p:cNvPr id="26" name="直接连接符 25">
                <a:extLst>
                  <a:ext uri="{FF2B5EF4-FFF2-40B4-BE49-F238E27FC236}">
                    <a16:creationId xmlns:a16="http://schemas.microsoft.com/office/drawing/2014/main" id="{1B801F3C-8587-4FA5-9722-13BB2776DF9E}"/>
                  </a:ext>
                </a:extLst>
              </p:cNvPr>
              <p:cNvCxnSpPr>
                <a:stCxn id="22" idx="2"/>
                <a:endCxn id="22" idx="3"/>
              </p:cNvCxnSpPr>
              <p:nvPr/>
            </p:nvCxnSpPr>
            <p:spPr>
              <a:xfrm flipH="1">
                <a:off x="9512417" y="4904461"/>
                <a:ext cx="614196" cy="1044200"/>
              </a:xfrm>
              <a:prstGeom prst="line">
                <a:avLst/>
              </a:prstGeom>
              <a:ln w="28575">
                <a:solidFill>
                  <a:schemeClr val="accent1">
                    <a:lumMod val="50000"/>
                  </a:schemeClr>
                </a:solidFill>
                <a:round/>
              </a:ln>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id="{DA1C6571-6092-42D4-9126-C1C13F35D120}"/>
                  </a:ext>
                </a:extLst>
              </p:cNvPr>
              <p:cNvSpPr/>
              <p:nvPr/>
            </p:nvSpPr>
            <p:spPr>
              <a:xfrm rot="1804768">
                <a:off x="9744321" y="5238993"/>
                <a:ext cx="492443" cy="605294"/>
              </a:xfrm>
              <a:prstGeom prst="rect">
                <a:avLst/>
              </a:prstGeom>
            </p:spPr>
            <p:txBody>
              <a:bodyPr vert="eaVert" wrap="none">
                <a:spAutoFit/>
              </a:bodyPr>
              <a:lstStyle/>
              <a:p>
                <a:r>
                  <a:rPr lang="zh-CN" altLang="en-US" sz="2000" i="1" dirty="0">
                    <a:solidFill>
                      <a:schemeClr val="accent1">
                        <a:lumMod val="75000"/>
                        <a:alpha val="93000"/>
                      </a:schemeClr>
                    </a:solidFill>
                  </a:rPr>
                  <a:t>锋线</a:t>
                </a:r>
              </a:p>
            </p:txBody>
          </p:sp>
        </p:grpSp>
      </p:grpSp>
    </p:spTree>
    <p:extLst>
      <p:ext uri="{BB962C8B-B14F-4D97-AF65-F5344CB8AC3E}">
        <p14:creationId xmlns:p14="http://schemas.microsoft.com/office/powerpoint/2010/main" val="332594189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750"/>
                                        <p:tgtEl>
                                          <p:spTgt spid="7"/>
                                        </p:tgtEl>
                                      </p:cBhvr>
                                    </p:animEffect>
                                  </p:childTnLst>
                                </p:cTn>
                              </p:par>
                            </p:childTnLst>
                          </p:cTn>
                        </p:par>
                        <p:par>
                          <p:cTn id="12" fill="hold">
                            <p:stCondLst>
                              <p:cond delay="1250"/>
                            </p:stCondLst>
                            <p:childTnLst>
                              <p:par>
                                <p:cTn id="13" presetID="14" presetClass="entr" presetSubtype="1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randombar(horizontal)">
                                      <p:cBhvr>
                                        <p:cTn id="15" dur="500"/>
                                        <p:tgtEl>
                                          <p:spTgt spid="8"/>
                                        </p:tgtEl>
                                      </p:cBhvr>
                                    </p:animEffect>
                                  </p:childTnLst>
                                </p:cTn>
                              </p:par>
                            </p:childTnLst>
                          </p:cTn>
                        </p:par>
                        <p:par>
                          <p:cTn id="16" fill="hold">
                            <p:stCondLst>
                              <p:cond delay="1750"/>
                            </p:stCondLst>
                            <p:childTnLst>
                              <p:par>
                                <p:cTn id="17" presetID="35"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750"/>
                                        <p:tgtEl>
                                          <p:spTgt spid="9"/>
                                        </p:tgtEl>
                                      </p:cBhvr>
                                    </p:animEffect>
                                    <p:anim calcmode="lin" valueType="num">
                                      <p:cBhvr>
                                        <p:cTn id="20" dur="750" fill="hold"/>
                                        <p:tgtEl>
                                          <p:spTgt spid="9"/>
                                        </p:tgtEl>
                                        <p:attrNameLst>
                                          <p:attrName>style.rotation</p:attrName>
                                        </p:attrNameLst>
                                      </p:cBhvr>
                                      <p:tavLst>
                                        <p:tav tm="0">
                                          <p:val>
                                            <p:fltVal val="720"/>
                                          </p:val>
                                        </p:tav>
                                        <p:tav tm="100000">
                                          <p:val>
                                            <p:fltVal val="0"/>
                                          </p:val>
                                        </p:tav>
                                      </p:tavLst>
                                    </p:anim>
                                    <p:anim calcmode="lin" valueType="num">
                                      <p:cBhvr>
                                        <p:cTn id="21" dur="750" fill="hold"/>
                                        <p:tgtEl>
                                          <p:spTgt spid="9"/>
                                        </p:tgtEl>
                                        <p:attrNameLst>
                                          <p:attrName>ppt_h</p:attrName>
                                        </p:attrNameLst>
                                      </p:cBhvr>
                                      <p:tavLst>
                                        <p:tav tm="0">
                                          <p:val>
                                            <p:fltVal val="0"/>
                                          </p:val>
                                        </p:tav>
                                        <p:tav tm="100000">
                                          <p:val>
                                            <p:strVal val="#ppt_h"/>
                                          </p:val>
                                        </p:tav>
                                      </p:tavLst>
                                    </p:anim>
                                    <p:anim calcmode="lin" valueType="num">
                                      <p:cBhvr>
                                        <p:cTn id="22" dur="750" fill="hold"/>
                                        <p:tgtEl>
                                          <p:spTgt spid="9"/>
                                        </p:tgtEl>
                                        <p:attrNameLst>
                                          <p:attrName>ppt_w</p:attrName>
                                        </p:attrNameLst>
                                      </p:cBhvr>
                                      <p:tavLst>
                                        <p:tav tm="0">
                                          <p:val>
                                            <p:fltVal val="0"/>
                                          </p:val>
                                        </p:tav>
                                        <p:tav tm="100000">
                                          <p:val>
                                            <p:strVal val="#ppt_w"/>
                                          </p:val>
                                        </p:tav>
                                      </p:tavLst>
                                    </p:anim>
                                  </p:childTnLst>
                                </p:cTn>
                              </p:par>
                              <p:par>
                                <p:cTn id="23" presetID="35"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750"/>
                                        <p:tgtEl>
                                          <p:spTgt spid="11"/>
                                        </p:tgtEl>
                                      </p:cBhvr>
                                    </p:animEffect>
                                    <p:anim calcmode="lin" valueType="num">
                                      <p:cBhvr>
                                        <p:cTn id="26" dur="750" fill="hold"/>
                                        <p:tgtEl>
                                          <p:spTgt spid="11"/>
                                        </p:tgtEl>
                                        <p:attrNameLst>
                                          <p:attrName>style.rotation</p:attrName>
                                        </p:attrNameLst>
                                      </p:cBhvr>
                                      <p:tavLst>
                                        <p:tav tm="0">
                                          <p:val>
                                            <p:fltVal val="720"/>
                                          </p:val>
                                        </p:tav>
                                        <p:tav tm="100000">
                                          <p:val>
                                            <p:fltVal val="0"/>
                                          </p:val>
                                        </p:tav>
                                      </p:tavLst>
                                    </p:anim>
                                    <p:anim calcmode="lin" valueType="num">
                                      <p:cBhvr>
                                        <p:cTn id="27" dur="750" fill="hold"/>
                                        <p:tgtEl>
                                          <p:spTgt spid="11"/>
                                        </p:tgtEl>
                                        <p:attrNameLst>
                                          <p:attrName>ppt_h</p:attrName>
                                        </p:attrNameLst>
                                      </p:cBhvr>
                                      <p:tavLst>
                                        <p:tav tm="0">
                                          <p:val>
                                            <p:fltVal val="0"/>
                                          </p:val>
                                        </p:tav>
                                        <p:tav tm="100000">
                                          <p:val>
                                            <p:strVal val="#ppt_h"/>
                                          </p:val>
                                        </p:tav>
                                      </p:tavLst>
                                    </p:anim>
                                    <p:anim calcmode="lin" valueType="num">
                                      <p:cBhvr>
                                        <p:cTn id="28" dur="750" fill="hold"/>
                                        <p:tgtEl>
                                          <p:spTgt spid="11"/>
                                        </p:tgtEl>
                                        <p:attrNameLst>
                                          <p:attrName>ppt_w</p:attrName>
                                        </p:attrNameLst>
                                      </p:cBhvr>
                                      <p:tavLst>
                                        <p:tav tm="0">
                                          <p:val>
                                            <p:fltVal val="0"/>
                                          </p:val>
                                        </p:tav>
                                        <p:tav tm="100000">
                                          <p:val>
                                            <p:strVal val="#ppt_w"/>
                                          </p:val>
                                        </p:tav>
                                      </p:tavLst>
                                    </p:anim>
                                  </p:childTnLst>
                                </p:cTn>
                              </p:par>
                              <p:par>
                                <p:cTn id="29" presetID="35" presetClass="entr" presetSubtype="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750"/>
                                        <p:tgtEl>
                                          <p:spTgt spid="13"/>
                                        </p:tgtEl>
                                      </p:cBhvr>
                                    </p:animEffect>
                                    <p:anim calcmode="lin" valueType="num">
                                      <p:cBhvr>
                                        <p:cTn id="32" dur="750" fill="hold"/>
                                        <p:tgtEl>
                                          <p:spTgt spid="13"/>
                                        </p:tgtEl>
                                        <p:attrNameLst>
                                          <p:attrName>style.rotation</p:attrName>
                                        </p:attrNameLst>
                                      </p:cBhvr>
                                      <p:tavLst>
                                        <p:tav tm="0">
                                          <p:val>
                                            <p:fltVal val="720"/>
                                          </p:val>
                                        </p:tav>
                                        <p:tav tm="100000">
                                          <p:val>
                                            <p:fltVal val="0"/>
                                          </p:val>
                                        </p:tav>
                                      </p:tavLst>
                                    </p:anim>
                                    <p:anim calcmode="lin" valueType="num">
                                      <p:cBhvr>
                                        <p:cTn id="33" dur="750" fill="hold"/>
                                        <p:tgtEl>
                                          <p:spTgt spid="13"/>
                                        </p:tgtEl>
                                        <p:attrNameLst>
                                          <p:attrName>ppt_h</p:attrName>
                                        </p:attrNameLst>
                                      </p:cBhvr>
                                      <p:tavLst>
                                        <p:tav tm="0">
                                          <p:val>
                                            <p:fltVal val="0"/>
                                          </p:val>
                                        </p:tav>
                                        <p:tav tm="100000">
                                          <p:val>
                                            <p:strVal val="#ppt_h"/>
                                          </p:val>
                                        </p:tav>
                                      </p:tavLst>
                                    </p:anim>
                                    <p:anim calcmode="lin" valueType="num">
                                      <p:cBhvr>
                                        <p:cTn id="34" dur="750" fill="hold"/>
                                        <p:tgtEl>
                                          <p:spTgt spid="13"/>
                                        </p:tgtEl>
                                        <p:attrNameLst>
                                          <p:attrName>ppt_w</p:attrName>
                                        </p:attrNameLst>
                                      </p:cBhvr>
                                      <p:tavLst>
                                        <p:tav tm="0">
                                          <p:val>
                                            <p:fltVal val="0"/>
                                          </p:val>
                                        </p:tav>
                                        <p:tav tm="100000">
                                          <p:val>
                                            <p:strVal val="#ppt_w"/>
                                          </p:val>
                                        </p:tav>
                                      </p:tavLst>
                                    </p:anim>
                                  </p:childTnLst>
                                </p:cTn>
                              </p:par>
                            </p:childTnLst>
                          </p:cTn>
                        </p:par>
                        <p:par>
                          <p:cTn id="35" fill="hold">
                            <p:stCondLst>
                              <p:cond delay="2500"/>
                            </p:stCondLst>
                            <p:childTnLst>
                              <p:par>
                                <p:cTn id="36" presetID="22" presetClass="entr" presetSubtype="8" fill="hold" grpId="0"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left)">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wipe(left)">
                                      <p:cBhvr>
                                        <p:cTn id="41" dur="500"/>
                                        <p:tgtEl>
                                          <p:spTgt spid="12"/>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par>
                                <p:cTn id="45" presetID="2" presetClass="entr" presetSubtype="2" decel="100000" fill="hold" nodeType="withEffect">
                                  <p:stCondLst>
                                    <p:cond delay="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1000" fill="hold"/>
                                        <p:tgtEl>
                                          <p:spTgt spid="37"/>
                                        </p:tgtEl>
                                        <p:attrNameLst>
                                          <p:attrName>ppt_x</p:attrName>
                                        </p:attrNameLst>
                                      </p:cBhvr>
                                      <p:tavLst>
                                        <p:tav tm="0">
                                          <p:val>
                                            <p:strVal val="1+#ppt_w/2"/>
                                          </p:val>
                                        </p:tav>
                                        <p:tav tm="100000">
                                          <p:val>
                                            <p:strVal val="#ppt_x"/>
                                          </p:val>
                                        </p:tav>
                                      </p:tavLst>
                                    </p:anim>
                                    <p:anim calcmode="lin" valueType="num">
                                      <p:cBhvr additive="base">
                                        <p:cTn id="48" dur="1000" fill="hold"/>
                                        <p:tgtEl>
                                          <p:spTgt spid="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animBg="1"/>
      <p:bldP spid="10" grpId="0"/>
      <p:bldP spid="12" grpId="0"/>
      <p:bldP spid="14"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heme/theme1.xml><?xml version="1.0" encoding="utf-8"?>
<a:theme xmlns:a="http://schemas.openxmlformats.org/drawingml/2006/main" name="Office 主题​​">
  <a:themeElements>
    <a:clrScheme name="自定义 264">
      <a:dk1>
        <a:srgbClr val="28779D"/>
      </a:dk1>
      <a:lt1>
        <a:sysClr val="window" lastClr="FFFFFF"/>
      </a:lt1>
      <a:dk2>
        <a:srgbClr val="44546A"/>
      </a:dk2>
      <a:lt2>
        <a:srgbClr val="E7E6E6"/>
      </a:lt2>
      <a:accent1>
        <a:srgbClr val="28779D"/>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字魂95号-手刻宋">
      <a:majorFont>
        <a:latin typeface="字魂95号-手刻宋"/>
        <a:ea typeface="字魂95号-手刻宋"/>
        <a:cs typeface=""/>
      </a:majorFont>
      <a:minorFont>
        <a:latin typeface="字魂95号-手刻宋"/>
        <a:ea typeface="字魂95号-手刻宋"/>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alpha val="56000"/>
          </a:schemeClr>
        </a:solidFill>
        <a:ln>
          <a:noFill/>
        </a:ln>
      </a:spPr>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defPPr algn="ctr">
          <a:defRPr sz="2000"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510</TotalTime>
  <Words>1509</Words>
  <Application>Microsoft Office PowerPoint</Application>
  <PresentationFormat>宽屏</PresentationFormat>
  <Paragraphs>263</Paragraphs>
  <Slides>25</Slides>
  <Notes>25</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25</vt:i4>
      </vt:variant>
    </vt:vector>
  </HeadingPairs>
  <TitlesOfParts>
    <vt:vector size="30" baseType="lpstr">
      <vt:lpstr>等线</vt:lpstr>
      <vt:lpstr>Arial</vt:lpstr>
      <vt:lpstr>Times New Roman</vt:lpstr>
      <vt:lpstr>字魂95号-手刻宋</vt:lpstr>
      <vt:lpstr>Office 主题​​</vt:lpstr>
      <vt:lpstr>PowerPoint 演示文稿</vt:lpstr>
      <vt:lpstr>PowerPoint 演示文稿</vt:lpstr>
      <vt:lpstr>课程导入</vt:lpstr>
      <vt:lpstr>课程导入</vt:lpstr>
      <vt:lpstr>气团概念及分类</vt:lpstr>
      <vt:lpstr>气团概念及分类</vt:lpstr>
      <vt:lpstr>气团概念及分类</vt:lpstr>
      <vt:lpstr>锋面系统</vt:lpstr>
      <vt:lpstr>锋面系统</vt:lpstr>
      <vt:lpstr>锋面系统</vt:lpstr>
      <vt:lpstr>锋面系统</vt:lpstr>
      <vt:lpstr>锋面系统</vt:lpstr>
      <vt:lpstr>锋面系统</vt:lpstr>
      <vt:lpstr>锋面系统</vt:lpstr>
      <vt:lpstr>锋面系统</vt:lpstr>
      <vt:lpstr>考点演练</vt:lpstr>
      <vt:lpstr>考点演练</vt:lpstr>
      <vt:lpstr>考点演练</vt:lpstr>
      <vt:lpstr>考点演练</vt:lpstr>
      <vt:lpstr>考点演练</vt:lpstr>
      <vt:lpstr>考点演练</vt:lpstr>
      <vt:lpstr>考点演练</vt:lpstr>
      <vt:lpstr>考点演练</vt:lpstr>
      <vt:lpstr>PowerPoint 演示文稿</vt:lpstr>
      <vt:lpstr>版权声明</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智超 高</dc:creator>
  <cp:lastModifiedBy>智超 高</cp:lastModifiedBy>
  <cp:revision>59</cp:revision>
  <dcterms:created xsi:type="dcterms:W3CDTF">2019-03-13T05:38:41Z</dcterms:created>
  <dcterms:modified xsi:type="dcterms:W3CDTF">2019-07-01T12:36:21Z</dcterms:modified>
</cp:coreProperties>
</file>

<file path=docProps/thumbnail.jpeg>
</file>